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63"/>
  </p:notesMasterIdLst>
  <p:sldIdLst>
    <p:sldId id="4761" r:id="rId2"/>
    <p:sldId id="4782" r:id="rId3"/>
    <p:sldId id="434" r:id="rId4"/>
    <p:sldId id="327" r:id="rId5"/>
    <p:sldId id="4182" r:id="rId6"/>
    <p:sldId id="415" r:id="rId7"/>
    <p:sldId id="383" r:id="rId8"/>
    <p:sldId id="430" r:id="rId9"/>
    <p:sldId id="1113" r:id="rId10"/>
    <p:sldId id="400" r:id="rId11"/>
    <p:sldId id="1072" r:id="rId12"/>
    <p:sldId id="389" r:id="rId13"/>
    <p:sldId id="4785" r:id="rId14"/>
    <p:sldId id="4087" r:id="rId15"/>
    <p:sldId id="1107" r:id="rId16"/>
    <p:sldId id="413" r:id="rId17"/>
    <p:sldId id="382" r:id="rId18"/>
    <p:sldId id="4094" r:id="rId19"/>
    <p:sldId id="1122" r:id="rId20"/>
    <p:sldId id="4784" r:id="rId21"/>
    <p:sldId id="4156" r:id="rId22"/>
    <p:sldId id="4786" r:id="rId23"/>
    <p:sldId id="4086" r:id="rId24"/>
    <p:sldId id="1108" r:id="rId25"/>
    <p:sldId id="4088" r:id="rId26"/>
    <p:sldId id="433" r:id="rId27"/>
    <p:sldId id="1120" r:id="rId28"/>
    <p:sldId id="1121" r:id="rId29"/>
    <p:sldId id="420" r:id="rId30"/>
    <p:sldId id="402" r:id="rId31"/>
    <p:sldId id="432" r:id="rId32"/>
    <p:sldId id="390" r:id="rId33"/>
    <p:sldId id="1110" r:id="rId34"/>
    <p:sldId id="1119" r:id="rId35"/>
    <p:sldId id="1116" r:id="rId36"/>
    <p:sldId id="1118" r:id="rId37"/>
    <p:sldId id="4585" r:id="rId38"/>
    <p:sldId id="4869" r:id="rId39"/>
    <p:sldId id="4090" r:id="rId40"/>
    <p:sldId id="4787" r:id="rId41"/>
    <p:sldId id="4091" r:id="rId42"/>
    <p:sldId id="422" r:id="rId43"/>
    <p:sldId id="4153" r:id="rId44"/>
    <p:sldId id="4155" r:id="rId45"/>
    <p:sldId id="4092" r:id="rId46"/>
    <p:sldId id="4093" r:id="rId47"/>
    <p:sldId id="384" r:id="rId48"/>
    <p:sldId id="427" r:id="rId49"/>
    <p:sldId id="1076" r:id="rId50"/>
    <p:sldId id="450" r:id="rId51"/>
    <p:sldId id="449" r:id="rId52"/>
    <p:sldId id="438" r:id="rId53"/>
    <p:sldId id="385" r:id="rId54"/>
    <p:sldId id="452" r:id="rId55"/>
    <p:sldId id="262" r:id="rId56"/>
    <p:sldId id="266" r:id="rId57"/>
    <p:sldId id="1114" r:id="rId58"/>
    <p:sldId id="1090" r:id="rId59"/>
    <p:sldId id="368" r:id="rId60"/>
    <p:sldId id="4658" r:id="rId61"/>
    <p:sldId id="1197" r:id="rId62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4" autoAdjust="0"/>
    <p:restoredTop sz="91408"/>
  </p:normalViewPr>
  <p:slideViewPr>
    <p:cSldViewPr snapToGrid="0" snapToObjects="1">
      <p:cViewPr>
        <p:scale>
          <a:sx n="74" d="100"/>
          <a:sy n="74" d="100"/>
        </p:scale>
        <p:origin x="57" y="6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8304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7EC6A77-897B-A94D-8179-085D1B4EE98D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80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https://www.rff.org/publications/issue-briefs/the-economic-benefits-of-achieving-the-paris-agreement-goals/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8597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https://www.climate.gov/news-features/understanding-climate/climate-change-global-temperature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2403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https://berkeleyearth.org/temperature-city-list/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1166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864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18.07 </a:t>
            </a:r>
            <a:r>
              <a:rPr lang="en-US" dirty="0" err="1"/>
              <a:t>lbs</a:t>
            </a:r>
            <a:r>
              <a:rPr lang="en-US" dirty="0"/>
              <a:t>/mile</a:t>
            </a:r>
          </a:p>
          <a:p>
            <a:r>
              <a:rPr lang="en-US" dirty="0"/>
              <a:t>2204.62 </a:t>
            </a:r>
            <a:r>
              <a:rPr lang="en-US" dirty="0" err="1"/>
              <a:t>lbs</a:t>
            </a:r>
            <a:r>
              <a:rPr lang="en-US" dirty="0"/>
              <a:t>/metric ton</a:t>
            </a:r>
          </a:p>
          <a:p>
            <a:r>
              <a:rPr lang="en-US" dirty="0"/>
              <a:t>1.8 cents/mile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4020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Carleton et al. 2021: https://papers.ssrn.com/sol3/papers.cfm?abstract_id=3674927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783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Hsiang, S., Kopp, R.,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Jina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A., Rising, J., Delgado, M., Mohan, S., Rasmussen, D.J., Muir-Wood, R., Wilson, P., Oppenheimer, M., Larsen, K., Houser, T., 2017. Estimating economic damage from climate change in the United States. Science 356, 1362-1369.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County-level median values for average 2080 to 2099 RCP8.5 impacts. Impacts are changes relative to counterfactual “no additional climate change” trajectories.”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727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4267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0082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181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1539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0547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2534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953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https://www.ipcc.ch/report/ar6/wg3/ Summary for Policymakers Figure SPM.2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868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https://www.edf.org/freedom-information-act-documents-epas-greenhouse-gas-inventory?tab=executive_summary</a:t>
            </a:r>
          </a:p>
          <a:p>
            <a:r>
              <a:rPr lang="en-US" dirty="0"/>
              <a:t>formerly:</a:t>
            </a:r>
          </a:p>
          <a:p>
            <a:r>
              <a:rPr lang="en-US" dirty="0"/>
              <a:t>https://www.epa.gov/ghgemissions/sources-greenhouse-gas-emissions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3510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Source: https://www.epa.gov/power-sector/power-sector-evolution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0919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Source: https://www.eia.gov/outlooks/aeo/data/browser/#/?id=8-AEO2025&amp;region=0-0&amp;cases=ref2025&amp;start=2023&amp;end=2050&amp;f=A&amp;linechart=ref2025-d032025a.6-8-AEO2025~ref2025-d032025a.7-8-AEO2025~ref2025-d032025a.8-8-AEO2025~ref2025-d032025a.9-8-AEO2025~ref2025-d032025a.10-8-AEO2025~ref2025-d032025a.11-8-AEO2025~ref2025-d032025a.12-8-AEO2025~ref2025-d032025a.13-8-AEO2025~ref2025-d032025a.14-8-AEO2025&amp;sourcekey=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033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882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McKinsey report: https://www.mckinsey.com/business-functions/sustainability/our-insights/impact-of-the-financial-crisis-on-carbon-economics-version-21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1915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IPCC AR6 Working Group 3 Summary for Policymakers</a:t>
            </a:r>
          </a:p>
          <a:p>
            <a:r>
              <a:rPr lang="en-US" sz="1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Figure SPM.7: Overview of mitigation options and their estimated ranges of costs and potentials in 2030.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24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173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IPCC AR6 Working Group 3 Summary for Policymakers</a:t>
            </a:r>
          </a:p>
          <a:p>
            <a:r>
              <a:rPr lang="en-US" sz="1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Figure SPM.7: Overview of mitigation options and their estimated ranges of costs and potentials in 2030.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681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733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8176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800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6340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https://carbonpricingdashboard.worldbank.org/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685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27561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1526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https://www.c2es.org/content/california-cap-and-trade/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65431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https://ww2.arb.ca.gov/ghg-inventory-data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612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79830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557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https://www.rff.org/publications/issue-briefs/the-economic-benefits-of-achieving-the-paris-agreement-goals/</a:t>
            </a:r>
          </a:p>
          <a:p>
            <a:r>
              <a:rPr lang="en-US" dirty="0"/>
              <a:t>2023 estimates. Global GDP was $106.17 trillion in 2023 so these are big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754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02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https://www.ipcc.ch/report/ar6/wg3/ Summary for Policymakers Figure SPM.1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06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https://gml.noaa.gov/ccgg/trends/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3563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SPM.11 from the Summary for Policymakers of AR5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112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berkeleyearth.org/temperature-city-list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needecon.org/delivered_presentations.php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ar5iv.labs.arxiv.org/html/2303.10130" TargetMode="External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1842" y="1795708"/>
            <a:ext cx="10967013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/>
              <a:t>Osher Lifelong Learning Institute, </a:t>
            </a:r>
            <a:r>
              <a:rPr lang="en-US" sz="3600" dirty="0">
                <a:solidFill>
                  <a:schemeClr val="tx2"/>
                </a:solidFill>
              </a:rPr>
              <a:t>Fall 2025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600" b="1" i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The Economics of Public Policy Issues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027990"/>
            <a:ext cx="9144000" cy="181641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George Mason University</a:t>
            </a:r>
            <a:endParaRPr lang="en-US" sz="26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0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000" dirty="0">
                <a:solidFill>
                  <a:schemeClr val="tx2"/>
                </a:solidFill>
              </a:rPr>
              <a:t>Host: Geoffrey Woglom, Director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0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381652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103" y="183109"/>
            <a:ext cx="10515600" cy="151476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en Our Decisions Affect Others, </a:t>
            </a:r>
            <a:br>
              <a:rPr lang="en-US" dirty="0"/>
            </a:br>
            <a:r>
              <a:rPr lang="en-US" dirty="0"/>
              <a:t>We Need Regulation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40F12F-47C3-4E1A-8FA1-F5E0B0A35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6194" y="1989223"/>
            <a:ext cx="5865122" cy="29218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43" y="1485900"/>
            <a:ext cx="6329317" cy="4709160"/>
          </a:xfrm>
        </p:spPr>
        <p:txBody>
          <a:bodyPr>
            <a:noAutofit/>
          </a:bodyPr>
          <a:lstStyle/>
          <a:p>
            <a:r>
              <a:rPr lang="en-US" dirty="0"/>
              <a:t>Pollution causes an EXTERNALITY: a side effect (here, a cost) that affects someone else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Polluting things have an “unfair cost advantage” because part of cost is offloaded on others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 Too much pollution is generated</a:t>
            </a:r>
            <a:endParaRPr lang="en-US" dirty="0"/>
          </a:p>
          <a:p>
            <a:pPr lvl="1"/>
            <a:r>
              <a:rPr lang="en-US" dirty="0">
                <a:sym typeface="Wingdings" panose="05000000000000000000" pitchFamily="2" charset="2"/>
              </a:rPr>
              <a:t>Regulation limiting pollution has net benefits</a:t>
            </a:r>
          </a:p>
          <a:p>
            <a:r>
              <a:rPr lang="en-US" b="1" i="1" dirty="0">
                <a:sym typeface="Wingdings" panose="05000000000000000000" pitchFamily="2" charset="2"/>
              </a:rPr>
              <a:t>The “</a:t>
            </a:r>
            <a:r>
              <a:rPr lang="en-US" i="1" dirty="0">
                <a:sym typeface="Wingdings" panose="05000000000000000000" pitchFamily="2" charset="2"/>
              </a:rPr>
              <a:t>e</a:t>
            </a:r>
            <a:r>
              <a:rPr lang="en-US" b="1" i="1" dirty="0">
                <a:sym typeface="Wingdings" panose="05000000000000000000" pitchFamily="2" charset="2"/>
              </a:rPr>
              <a:t>fficient” amount of pollution balances costs &amp; benefits of pollution</a:t>
            </a:r>
          </a:p>
        </p:txBody>
      </p:sp>
    </p:spTree>
    <p:extLst>
      <p:ext uri="{BB962C8B-B14F-4D97-AF65-F5344CB8AC3E}">
        <p14:creationId xmlns:p14="http://schemas.microsoft.com/office/powerpoint/2010/main" val="783963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F30D7-77CD-E841-B140-0D37228AB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216007"/>
            <a:ext cx="10515600" cy="165633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Ho</a:t>
            </a:r>
            <a:r>
              <a:rPr lang="en-US" dirty="0"/>
              <a:t>w Economists Decide How Much to Fight </a:t>
            </a:r>
            <a:br>
              <a:rPr lang="en-US" dirty="0"/>
            </a:br>
            <a:r>
              <a:rPr lang="en-US" dirty="0"/>
              <a:t>Climate Change: Cost Benefit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62CC4-E270-3C4A-948E-4CD48D957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1082"/>
            <a:ext cx="4472709" cy="4151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Abating greenhouse gas emissions is costly… 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… but without action, climate change damages are even more costly.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Goal is not zero emissions, but efficient level that achieves a balance.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4C5734-1366-4356-81D6-B5211BCD9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9605" y="1469913"/>
            <a:ext cx="6668455" cy="5083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66197C-CEC5-4C84-A597-72F941587593}"/>
              </a:ext>
            </a:extLst>
          </p:cNvPr>
          <p:cNvSpPr txBox="1"/>
          <p:nvPr/>
        </p:nvSpPr>
        <p:spPr>
          <a:xfrm>
            <a:off x="5512131" y="3427844"/>
            <a:ext cx="2357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Expected costs of reducing emissions </a:t>
            </a:r>
            <a:endParaRPr lang="en-GB" sz="2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19E848-526D-41B3-A776-71ACF7D1B1F5}"/>
              </a:ext>
            </a:extLst>
          </p:cNvPr>
          <p:cNvSpPr txBox="1"/>
          <p:nvPr/>
        </p:nvSpPr>
        <p:spPr>
          <a:xfrm>
            <a:off x="9279090" y="4016302"/>
            <a:ext cx="2357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Expected damages from allowing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65252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652" y="246487"/>
            <a:ext cx="10515600" cy="168899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</a:t>
            </a:r>
            <a:r>
              <a:rPr lang="en-US" dirty="0"/>
              <a:t>st-Benefit Analysis of </a:t>
            </a:r>
            <a:br>
              <a:rPr lang="en-US" dirty="0"/>
            </a:br>
            <a:r>
              <a:rPr lang="en-US" dirty="0"/>
              <a:t>Fighting Climate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economic models suggest the costs of keeping warming below 2°C are relatively small, amounting to </a:t>
            </a:r>
            <a:r>
              <a:rPr lang="en-US" dirty="0">
                <a:solidFill>
                  <a:srgbClr val="C00000"/>
                </a:solidFill>
              </a:rPr>
              <a:t>1-4% of GDP by 2030. </a:t>
            </a:r>
          </a:p>
          <a:p>
            <a:r>
              <a:rPr lang="en-US" dirty="0"/>
              <a:t>Costs of acting to keep warming below 2°C are almost certainly less than future economic damages they would avoid.</a:t>
            </a:r>
          </a:p>
          <a:p>
            <a:pPr lvl="1"/>
            <a:r>
              <a:rPr lang="en-US" dirty="0"/>
              <a:t>Damages estimated to be between: </a:t>
            </a:r>
            <a:r>
              <a:rPr lang="en-US" b="1" dirty="0">
                <a:solidFill>
                  <a:srgbClr val="C00000"/>
                </a:solidFill>
              </a:rPr>
              <a:t>7-20% of worldwide GDP</a:t>
            </a:r>
            <a:r>
              <a:rPr lang="en-US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423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72B63-51C1-4AB2-BC5E-9128478CD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970" y="0"/>
            <a:ext cx="10515600" cy="192280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Ne</a:t>
            </a:r>
            <a:r>
              <a:rPr lang="en-US" dirty="0"/>
              <a:t>wer Estimates of Benefits of </a:t>
            </a:r>
            <a:br>
              <a:rPr lang="en-US" dirty="0"/>
            </a:br>
            <a:r>
              <a:rPr lang="en-US" dirty="0"/>
              <a:t>Fighting Climate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39A06-6D90-4584-A481-B351AC5C3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780" y="1570730"/>
            <a:ext cx="5985569" cy="4351338"/>
          </a:xfrm>
        </p:spPr>
        <p:txBody>
          <a:bodyPr/>
          <a:lstStyle/>
          <a:p>
            <a:r>
              <a:rPr lang="en-US" dirty="0"/>
              <a:t>Policies already declared should limit warming to 2.5°C</a:t>
            </a:r>
          </a:p>
          <a:p>
            <a:r>
              <a:rPr lang="en-US" dirty="0"/>
              <a:t>Keeping warming even lower would yield additional global benefits of:</a:t>
            </a:r>
          </a:p>
          <a:p>
            <a:pPr lvl="1"/>
            <a:r>
              <a:rPr lang="en-US" dirty="0"/>
              <a:t>2°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$5.2T annually ($467T total)</a:t>
            </a:r>
          </a:p>
          <a:p>
            <a:pPr lvl="1"/>
            <a:r>
              <a:rPr lang="en-US" dirty="0"/>
              <a:t>1.5°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$6.8 trillion annually (605T total)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0BDEF-42B2-4E8F-A6B1-06D33045B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2D03B7-F948-47DC-AA07-68CC6F6EE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9660" y="471275"/>
            <a:ext cx="4216291" cy="618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345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</a:t>
            </a:r>
          </a:p>
        </p:txBody>
      </p:sp>
    </p:spTree>
    <p:extLst>
      <p:ext uri="{BB962C8B-B14F-4D97-AF65-F5344CB8AC3E}">
        <p14:creationId xmlns:p14="http://schemas.microsoft.com/office/powerpoint/2010/main" val="2204316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 </a:t>
            </a:r>
            <a:r>
              <a:rPr lang="en-US" dirty="0">
                <a:solidFill>
                  <a:schemeClr val="bg1"/>
                </a:solidFill>
              </a:rPr>
              <a:t>A  </a:t>
            </a:r>
            <a:r>
              <a:rPr lang="en-US" dirty="0"/>
              <a:t>Climate Change Ladder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Emissions</a:t>
            </a:r>
          </a:p>
          <a:p>
            <a:pPr>
              <a:spcAft>
                <a:spcPts val="1000"/>
              </a:spcAft>
            </a:pPr>
            <a:r>
              <a:rPr lang="en-US" dirty="0"/>
              <a:t>Mitigation (a.k.a. Abatement)</a:t>
            </a:r>
          </a:p>
          <a:p>
            <a:pPr>
              <a:spcAft>
                <a:spcPts val="1000"/>
              </a:spcAft>
            </a:pPr>
            <a:r>
              <a:rPr lang="en-US" dirty="0"/>
              <a:t>Adaptation</a:t>
            </a:r>
          </a:p>
          <a:p>
            <a:pPr>
              <a:spcAft>
                <a:spcPts val="1000"/>
              </a:spcAft>
            </a:pPr>
            <a:r>
              <a:rPr lang="en-US" dirty="0"/>
              <a:t>Damages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53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>
            <a:extLst>
              <a:ext uri="{FF2B5EF4-FFF2-40B4-BE49-F238E27FC236}">
                <a16:creationId xmlns:a16="http://schemas.microsoft.com/office/drawing/2014/main" id="{2BD52533-5DB5-4F91-8B41-8E5A1E8AD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899" y="948599"/>
            <a:ext cx="8458201" cy="49608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6C614C-9E01-46BB-8C88-77E54A495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620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The</a:t>
            </a:r>
            <a:r>
              <a:rPr lang="en-GB" dirty="0"/>
              <a:t> Atmospheric Greenhouse Effect</a:t>
            </a: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A528E864-5EC9-4FE3-81BC-32618CBD8D1E}"/>
              </a:ext>
            </a:extLst>
          </p:cNvPr>
          <p:cNvSpPr/>
          <p:nvPr/>
        </p:nvSpPr>
        <p:spPr>
          <a:xfrm rot="18860827">
            <a:off x="4025544" y="3496746"/>
            <a:ext cx="574639" cy="748771"/>
          </a:xfrm>
          <a:prstGeom prst="downArrow">
            <a:avLst/>
          </a:prstGeom>
          <a:gradFill>
            <a:gsLst>
              <a:gs pos="0">
                <a:srgbClr val="FFFF00"/>
              </a:gs>
              <a:gs pos="75000">
                <a:srgbClr val="F15A2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15A29"/>
              </a:solidFill>
            </a:endParaRPr>
          </a:p>
        </p:txBody>
      </p:sp>
      <p:sp>
        <p:nvSpPr>
          <p:cNvPr id="65" name="Arrow: Down 64">
            <a:extLst>
              <a:ext uri="{FF2B5EF4-FFF2-40B4-BE49-F238E27FC236}">
                <a16:creationId xmlns:a16="http://schemas.microsoft.com/office/drawing/2014/main" id="{634B6A97-0380-4929-83F5-7BDDB2C073AE}"/>
              </a:ext>
            </a:extLst>
          </p:cNvPr>
          <p:cNvSpPr/>
          <p:nvPr/>
        </p:nvSpPr>
        <p:spPr>
          <a:xfrm rot="17004740">
            <a:off x="4597511" y="2447799"/>
            <a:ext cx="574639" cy="748771"/>
          </a:xfrm>
          <a:prstGeom prst="downArrow">
            <a:avLst/>
          </a:prstGeom>
          <a:gradFill flip="none" rotWithShape="1">
            <a:gsLst>
              <a:gs pos="0">
                <a:srgbClr val="FFFF00"/>
              </a:gs>
              <a:gs pos="75000">
                <a:srgbClr val="F15A2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15A29"/>
              </a:solidFill>
            </a:endParaRPr>
          </a:p>
        </p:txBody>
      </p:sp>
      <p:sp>
        <p:nvSpPr>
          <p:cNvPr id="66" name="Arrow: Down 65">
            <a:extLst>
              <a:ext uri="{FF2B5EF4-FFF2-40B4-BE49-F238E27FC236}">
                <a16:creationId xmlns:a16="http://schemas.microsoft.com/office/drawing/2014/main" id="{17889729-BF3E-4D78-8B76-BCB42A0DE305}"/>
              </a:ext>
            </a:extLst>
          </p:cNvPr>
          <p:cNvSpPr/>
          <p:nvPr/>
        </p:nvSpPr>
        <p:spPr>
          <a:xfrm rot="20623483">
            <a:off x="3089693" y="4054463"/>
            <a:ext cx="574639" cy="748771"/>
          </a:xfrm>
          <a:prstGeom prst="downArrow">
            <a:avLst/>
          </a:prstGeom>
          <a:gradFill>
            <a:gsLst>
              <a:gs pos="0">
                <a:srgbClr val="FFFF00"/>
              </a:gs>
              <a:gs pos="75000">
                <a:srgbClr val="F15A2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15A29"/>
              </a:solidFill>
            </a:endParaRP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FD11BB17-9D6B-472B-B877-34465D18D27A}"/>
              </a:ext>
            </a:extLst>
          </p:cNvPr>
          <p:cNvCxnSpPr>
            <a:cxnSpLocks/>
          </p:cNvCxnSpPr>
          <p:nvPr/>
        </p:nvCxnSpPr>
        <p:spPr>
          <a:xfrm>
            <a:off x="4934498" y="4421922"/>
            <a:ext cx="553040" cy="446832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73AB0728-6780-475F-B7CB-7B4FF50EAC47}"/>
              </a:ext>
            </a:extLst>
          </p:cNvPr>
          <p:cNvCxnSpPr>
            <a:cxnSpLocks/>
          </p:cNvCxnSpPr>
          <p:nvPr/>
        </p:nvCxnSpPr>
        <p:spPr>
          <a:xfrm flipH="1" flipV="1">
            <a:off x="5305547" y="3706791"/>
            <a:ext cx="207391" cy="1045521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8366DDD2-D58E-49BC-AD9B-65EE0F8CA774}"/>
              </a:ext>
            </a:extLst>
          </p:cNvPr>
          <p:cNvCxnSpPr>
            <a:cxnSpLocks/>
          </p:cNvCxnSpPr>
          <p:nvPr/>
        </p:nvCxnSpPr>
        <p:spPr>
          <a:xfrm>
            <a:off x="5305547" y="3668690"/>
            <a:ext cx="645214" cy="357466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20A96270-8FDF-4C43-9726-D29973BF885E}"/>
              </a:ext>
            </a:extLst>
          </p:cNvPr>
          <p:cNvCxnSpPr>
            <a:cxnSpLocks/>
          </p:cNvCxnSpPr>
          <p:nvPr/>
        </p:nvCxnSpPr>
        <p:spPr>
          <a:xfrm flipV="1">
            <a:off x="5950761" y="2953757"/>
            <a:ext cx="34564" cy="1072398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54212A04-6EC5-4D17-B052-F7B1EF720664}"/>
              </a:ext>
            </a:extLst>
          </p:cNvPr>
          <p:cNvCxnSpPr>
            <a:cxnSpLocks/>
          </p:cNvCxnSpPr>
          <p:nvPr/>
        </p:nvCxnSpPr>
        <p:spPr>
          <a:xfrm>
            <a:off x="5985325" y="2953757"/>
            <a:ext cx="714343" cy="446833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2F495D6D-BC15-43E5-8BAE-DF9D4CABCDF0}"/>
              </a:ext>
            </a:extLst>
          </p:cNvPr>
          <p:cNvCxnSpPr>
            <a:cxnSpLocks/>
          </p:cNvCxnSpPr>
          <p:nvPr/>
        </p:nvCxnSpPr>
        <p:spPr>
          <a:xfrm flipV="1">
            <a:off x="6699668" y="2455859"/>
            <a:ext cx="241956" cy="944732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A5FDB7EA-08E1-4A5E-BDD1-3A94D3CE3A53}"/>
              </a:ext>
            </a:extLst>
          </p:cNvPr>
          <p:cNvCxnSpPr>
            <a:cxnSpLocks/>
          </p:cNvCxnSpPr>
          <p:nvPr/>
        </p:nvCxnSpPr>
        <p:spPr>
          <a:xfrm>
            <a:off x="6941624" y="2455859"/>
            <a:ext cx="1036949" cy="622763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05C090FA-3592-49B2-91AB-31D567751B80}"/>
              </a:ext>
            </a:extLst>
          </p:cNvPr>
          <p:cNvCxnSpPr>
            <a:cxnSpLocks/>
          </p:cNvCxnSpPr>
          <p:nvPr/>
        </p:nvCxnSpPr>
        <p:spPr>
          <a:xfrm flipH="1" flipV="1">
            <a:off x="3800098" y="4893972"/>
            <a:ext cx="1666761" cy="68761"/>
          </a:xfrm>
          <a:prstGeom prst="straightConnector1">
            <a:avLst/>
          </a:prstGeom>
          <a:ln w="57150">
            <a:gradFill flip="none" rotWithShape="1">
              <a:gsLst>
                <a:gs pos="0">
                  <a:srgbClr val="FFFF00">
                    <a:lumMod val="99000"/>
                  </a:srgbClr>
                </a:gs>
                <a:gs pos="75000">
                  <a:srgbClr val="F15A29"/>
                </a:gs>
              </a:gsLst>
              <a:lin ang="108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B041C95A-40AA-410E-AD91-C65758351EFB}"/>
              </a:ext>
            </a:extLst>
          </p:cNvPr>
          <p:cNvCxnSpPr>
            <a:cxnSpLocks/>
          </p:cNvCxnSpPr>
          <p:nvPr/>
        </p:nvCxnSpPr>
        <p:spPr>
          <a:xfrm flipH="1">
            <a:off x="4232366" y="5126173"/>
            <a:ext cx="1251441" cy="186056"/>
          </a:xfrm>
          <a:prstGeom prst="straightConnector1">
            <a:avLst/>
          </a:prstGeom>
          <a:ln w="57150">
            <a:gradFill flip="none" rotWithShape="1">
              <a:gsLst>
                <a:gs pos="0">
                  <a:srgbClr val="FFFF00"/>
                </a:gs>
                <a:gs pos="75000">
                  <a:srgbClr val="F15A29"/>
                </a:gs>
              </a:gsLst>
              <a:lin ang="108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extBox 167">
            <a:extLst>
              <a:ext uri="{FF2B5EF4-FFF2-40B4-BE49-F238E27FC236}">
                <a16:creationId xmlns:a16="http://schemas.microsoft.com/office/drawing/2014/main" id="{64920F13-A927-4C88-BE16-8B1DA958885A}"/>
              </a:ext>
            </a:extLst>
          </p:cNvPr>
          <p:cNvSpPr txBox="1"/>
          <p:nvPr/>
        </p:nvSpPr>
        <p:spPr>
          <a:xfrm>
            <a:off x="7847462" y="2466762"/>
            <a:ext cx="10988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Atmosphere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1F263645-7A8C-4704-B100-7DB63FE53809}"/>
              </a:ext>
            </a:extLst>
          </p:cNvPr>
          <p:cNvSpPr txBox="1"/>
          <p:nvPr/>
        </p:nvSpPr>
        <p:spPr>
          <a:xfrm>
            <a:off x="2040684" y="4921343"/>
            <a:ext cx="175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Energy reflected back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into space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7509613E-27C1-45B8-8FF1-7F8B6BD4977F}"/>
              </a:ext>
            </a:extLst>
          </p:cNvPr>
          <p:cNvSpPr txBox="1"/>
          <p:nvPr/>
        </p:nvSpPr>
        <p:spPr>
          <a:xfrm>
            <a:off x="7076621" y="3288202"/>
            <a:ext cx="175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Energy reflected back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onto earth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222ECA-E9D1-4AD7-A308-1D0FDA027F80}"/>
              </a:ext>
            </a:extLst>
          </p:cNvPr>
          <p:cNvSpPr txBox="1"/>
          <p:nvPr/>
        </p:nvSpPr>
        <p:spPr>
          <a:xfrm>
            <a:off x="2615869" y="1987239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Sun</a:t>
            </a:r>
          </a:p>
        </p:txBody>
      </p:sp>
    </p:spTree>
    <p:extLst>
      <p:ext uri="{BB962C8B-B14F-4D97-AF65-F5344CB8AC3E}">
        <p14:creationId xmlns:p14="http://schemas.microsoft.com/office/powerpoint/2010/main" val="17439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8 -0.10277 L 0.00234 -0.0002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51" y="511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498 -0.25393 L 1.66667E-6 -4.81481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20" y="1270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1 -0.33009 L 3.125E-6 3.7037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6" y="1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48148E-6 L -0.15716 -0.0085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65" y="-44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-0.18268 0.0442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41" y="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5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9" dur="indefinite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70" dur="indefinite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65" grpId="0" animBg="1"/>
      <p:bldP spid="65" grpId="1" animBg="1"/>
      <p:bldP spid="66" grpId="0" animBg="1"/>
      <p:bldP spid="66" grpId="1" animBg="1"/>
      <p:bldP spid="169" grpId="0"/>
      <p:bldP spid="169" grpId="1"/>
      <p:bldP spid="170" grpId="0"/>
      <p:bldP spid="17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F79087-9BEA-4542-9196-EA1ECBD9CDAC}"/>
              </a:ext>
            </a:extLst>
          </p:cNvPr>
          <p:cNvSpPr txBox="1"/>
          <p:nvPr/>
        </p:nvSpPr>
        <p:spPr>
          <a:xfrm>
            <a:off x="8770414" y="6374459"/>
            <a:ext cx="308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Source: IPCC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306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Gr</a:t>
            </a:r>
            <a:r>
              <a:rPr lang="en-GB" dirty="0"/>
              <a:t>eenhouse Gas Emissions 1990-2019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B9F60B-ED6F-4219-8D4E-6179A4F82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472" y="1049909"/>
            <a:ext cx="8880764" cy="47581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AC9C70-650B-47B3-894F-03A141400E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6287" y="1489364"/>
            <a:ext cx="2152614" cy="387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259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F79087-9BEA-4542-9196-EA1ECBD9CDAC}"/>
              </a:ext>
            </a:extLst>
          </p:cNvPr>
          <p:cNvSpPr txBox="1"/>
          <p:nvPr/>
        </p:nvSpPr>
        <p:spPr>
          <a:xfrm>
            <a:off x="8770414" y="6374459"/>
            <a:ext cx="308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Source: NOAA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182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 At</a:t>
            </a:r>
            <a:r>
              <a:rPr lang="en-GB" dirty="0"/>
              <a:t>mospheric CO</a:t>
            </a:r>
            <a:r>
              <a:rPr lang="en-GB" baseline="-25000" dirty="0"/>
              <a:t>2</a:t>
            </a:r>
            <a:r>
              <a:rPr lang="en-GB" dirty="0"/>
              <a:t> Concentrations Up To Now</a:t>
            </a:r>
          </a:p>
        </p:txBody>
      </p:sp>
      <p:pic>
        <p:nvPicPr>
          <p:cNvPr id="1026" name="Picture 2" descr="Mauna Loa CO2">
            <a:extLst>
              <a:ext uri="{FF2B5EF4-FFF2-40B4-BE49-F238E27FC236}">
                <a16:creationId xmlns:a16="http://schemas.microsoft.com/office/drawing/2014/main" id="{6719C612-9AC0-4F88-A7B4-7377CCA21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253" y="954248"/>
            <a:ext cx="7091494" cy="531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0246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F79087-9BEA-4542-9196-EA1ECBD9CDAC}"/>
              </a:ext>
            </a:extLst>
          </p:cNvPr>
          <p:cNvSpPr txBox="1"/>
          <p:nvPr/>
        </p:nvSpPr>
        <p:spPr>
          <a:xfrm>
            <a:off x="8770414" y="6374459"/>
            <a:ext cx="308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Source: IPCC Assessment Report 5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941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Em</a:t>
            </a:r>
            <a:r>
              <a:rPr lang="en-GB" dirty="0"/>
              <a:t>issions Trajectories into the Future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151BAD-7F0F-47F8-8C74-B7798F604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500" y="1036321"/>
            <a:ext cx="9305000" cy="496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872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860" y="1253331"/>
            <a:ext cx="11929140" cy="4351338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1000"/>
              </a:spcAft>
              <a:buNone/>
            </a:pPr>
            <a:r>
              <a:rPr lang="en-US" dirty="0"/>
              <a:t>The Economics of Public Policy Issues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1 (9/23): Economic Update &amp; Central Bank Independence Geoffrey Woglom, Amherst College</a:t>
            </a:r>
          </a:p>
          <a:p>
            <a:pPr lvl="1">
              <a:spcAft>
                <a:spcPts val="1000"/>
              </a:spcAft>
            </a:pPr>
            <a:r>
              <a:rPr lang="en-US" b="1" dirty="0"/>
              <a:t>Week 2 (9/30): Climate Change Economics Sarah Jacobson, Williams College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3 (10/7)  AI and Inequality Geoffrey Woglom, Amherst College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4 (10/14): Economic Mobility Kathryn Wilson, Kent State University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 Week 5 (10/21): Saving Social Security Jon Haveman, Exec Director, NEED 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6 (10/28): Federal Debt and Deficits Dmitriy Stolyarov, U of Michigan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2513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72B63-51C1-4AB2-BC5E-9128478CD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65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Ne</a:t>
            </a:r>
            <a:r>
              <a:rPr lang="en-US" dirty="0"/>
              <a:t>wer Estimates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39A06-6D90-4584-A481-B351AC5C3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5765149" cy="4351338"/>
          </a:xfrm>
        </p:spPr>
        <p:txBody>
          <a:bodyPr/>
          <a:lstStyle/>
          <a:p>
            <a:r>
              <a:rPr lang="en-US" dirty="0"/>
              <a:t>Pathways of greenhouse gas emissions to keep warming below 2° or 1.5°C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0BDEF-42B2-4E8F-A6B1-06D33045B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ADF5F7-CC26-4CFB-B929-6D15301CF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3349" y="76175"/>
            <a:ext cx="4676809" cy="670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2232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959" y="163718"/>
            <a:ext cx="10515600" cy="1005126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Glo</a:t>
            </a:r>
            <a:r>
              <a:rPr lang="en-GB" dirty="0"/>
              <a:t>bal Temperatures are Already Changing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63F47D4-565D-4F0C-9893-9AD21AE564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3201" y="1665980"/>
            <a:ext cx="4074602" cy="41891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ea typeface="+mj-ea"/>
                <a:cs typeface="+mj-cs"/>
              </a:rPr>
              <a:t>Surface temperatures have increased </a:t>
            </a:r>
            <a:r>
              <a:rPr lang="en-US" dirty="0"/>
              <a:t>1.29°C already as of 2024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7E8D92-147B-47B5-A147-422CDE3976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7802" y="981984"/>
            <a:ext cx="7794928" cy="584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1363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077" y="123960"/>
            <a:ext cx="10515600" cy="108463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An</a:t>
            </a:r>
            <a:r>
              <a:rPr lang="en-GB" dirty="0"/>
              <a:t>d So Are Local Temperatures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63F47D4-565D-4F0C-9893-9AD21AE564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3200" y="1665980"/>
            <a:ext cx="4756727" cy="41891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ea typeface="+mj-ea"/>
                <a:cs typeface="+mj-cs"/>
              </a:rPr>
              <a:t>Use </a:t>
            </a:r>
            <a:r>
              <a:rPr lang="en-GB" dirty="0">
                <a:latin typeface="Calibri" panose="020F0502020204030204" pitchFamily="34" charset="0"/>
                <a:ea typeface="+mj-ea"/>
                <a:cs typeface="+mj-cs"/>
                <a:hlinkClick r:id="rId3"/>
              </a:rPr>
              <a:t>https://berkeleyearth.org/temperature-city-list/</a:t>
            </a:r>
            <a:r>
              <a:rPr lang="en-GB" dirty="0">
                <a:latin typeface="Calibri" panose="020F0502020204030204" pitchFamily="34" charset="0"/>
                <a:ea typeface="+mj-ea"/>
                <a:cs typeface="+mj-cs"/>
              </a:rPr>
              <a:t> to see the temperature history of an area!</a:t>
            </a:r>
          </a:p>
          <a:p>
            <a:pPr marL="0" indent="0">
              <a:buNone/>
            </a:pPr>
            <a:endParaRPr lang="en-GB" dirty="0">
              <a:latin typeface="Calibri" panose="020F0502020204030204" pitchFamily="34" charset="0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ea typeface="+mj-ea"/>
                <a:cs typeface="+mj-cs"/>
              </a:rPr>
              <a:t>Here’s </a:t>
            </a:r>
            <a:r>
              <a:rPr lang="en-US" dirty="0">
                <a:latin typeface="Calibri" panose="020F0502020204030204" pitchFamily="34" charset="0"/>
                <a:ea typeface="+mj-ea"/>
                <a:cs typeface="+mj-cs"/>
              </a:rPr>
              <a:t>Washington, DC!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BE1332-D22B-4412-9C8B-621EC9BACF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2231" y="5075708"/>
            <a:ext cx="6321446" cy="10535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1F86E0-6CAA-429E-A79F-64D820529C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9926" y="1002858"/>
            <a:ext cx="7028874" cy="395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3098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Impacts of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10068451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492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Do Greenhouse Gas Emissions </a:t>
            </a:r>
            <a:br>
              <a:rPr lang="en-US" dirty="0"/>
            </a:br>
            <a:r>
              <a:rPr lang="en-US" dirty="0"/>
              <a:t>Do to the Planet?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Increased temperatures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Sea level rise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Storm surges</a:t>
            </a:r>
          </a:p>
          <a:p>
            <a:pPr>
              <a:spcAft>
                <a:spcPts val="1000"/>
              </a:spcAft>
            </a:pPr>
            <a:r>
              <a:rPr lang="en-US" dirty="0"/>
              <a:t>Altered precipitation patterns</a:t>
            </a:r>
          </a:p>
          <a:p>
            <a:pPr>
              <a:spcAft>
                <a:spcPts val="1000"/>
              </a:spcAft>
            </a:pPr>
            <a:r>
              <a:rPr lang="en-US" dirty="0"/>
              <a:t>More variable weather</a:t>
            </a:r>
          </a:p>
          <a:p>
            <a:pPr>
              <a:spcAft>
                <a:spcPts val="1000"/>
              </a:spcAft>
            </a:pPr>
            <a:r>
              <a:rPr lang="en-US" dirty="0"/>
              <a:t>More / more powerful storms</a:t>
            </a:r>
          </a:p>
          <a:p>
            <a:pPr>
              <a:spcAft>
                <a:spcPts val="1000"/>
              </a:spcAft>
            </a:pPr>
            <a:r>
              <a:rPr lang="en-US" dirty="0"/>
              <a:t>Carbon dissolves in ocean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480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60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Climate Change Affects Humans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4486" y="1665980"/>
            <a:ext cx="5295314" cy="4189162"/>
          </a:xfrm>
        </p:spPr>
        <p:txBody>
          <a:bodyPr>
            <a:noAutofit/>
          </a:bodyPr>
          <a:lstStyle/>
          <a:p>
            <a:r>
              <a:rPr lang="en-US" dirty="0"/>
              <a:t>Agriculture</a:t>
            </a:r>
          </a:p>
          <a:p>
            <a:r>
              <a:rPr lang="en-US" dirty="0"/>
              <a:t>Fisheries</a:t>
            </a:r>
          </a:p>
          <a:p>
            <a:r>
              <a:rPr lang="en-US" dirty="0"/>
              <a:t>Coastal damages</a:t>
            </a:r>
          </a:p>
          <a:p>
            <a:r>
              <a:rPr lang="en-US" dirty="0"/>
              <a:t>Direct health effects, including sickness and death (temperature &amp; drought; also pollution)</a:t>
            </a:r>
          </a:p>
          <a:p>
            <a:r>
              <a:rPr lang="en-US" dirty="0"/>
              <a:t>Indirect health effects (vector-borne disease)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8C34D45D-8E63-4910-B121-6FE12CACC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665980"/>
            <a:ext cx="5300004" cy="4189162"/>
          </a:xfrm>
        </p:spPr>
        <p:txBody>
          <a:bodyPr>
            <a:normAutofit/>
          </a:bodyPr>
          <a:lstStyle/>
          <a:p>
            <a:r>
              <a:rPr lang="en-US" dirty="0"/>
              <a:t>Reduced fresh water availability</a:t>
            </a:r>
          </a:p>
          <a:p>
            <a:r>
              <a:rPr lang="en-US" dirty="0"/>
              <a:t>Wildfires</a:t>
            </a:r>
          </a:p>
          <a:p>
            <a:r>
              <a:rPr lang="en-US" dirty="0"/>
              <a:t>Shifting zones for important ecosystems, and desertification </a:t>
            </a:r>
          </a:p>
          <a:p>
            <a:r>
              <a:rPr lang="en-US" dirty="0"/>
              <a:t>Reduced worker productivity</a:t>
            </a:r>
          </a:p>
          <a:p>
            <a:r>
              <a:rPr lang="en-US" dirty="0"/>
              <a:t>Increased violence</a:t>
            </a:r>
          </a:p>
          <a:p>
            <a:r>
              <a:rPr lang="en-US" dirty="0"/>
              <a:t>Some of these may cause human migration and/or conflict</a:t>
            </a:r>
          </a:p>
        </p:txBody>
      </p:sp>
    </p:spTree>
    <p:extLst>
      <p:ext uri="{BB962C8B-B14F-4D97-AF65-F5344CB8AC3E}">
        <p14:creationId xmlns:p14="http://schemas.microsoft.com/office/powerpoint/2010/main" val="14538576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Soc</a:t>
            </a:r>
            <a:r>
              <a:rPr lang="en-US" dirty="0"/>
              <a:t>ial Cost of Carbon (SCC)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7774"/>
            <a:ext cx="6184900" cy="4900834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The expected cost of damages from each unit of greenhouse gas emissions</a:t>
            </a:r>
          </a:p>
          <a:p>
            <a:pPr>
              <a:spcAft>
                <a:spcPts val="1000"/>
              </a:spcAft>
            </a:pPr>
            <a:r>
              <a:rPr lang="en-US" dirty="0"/>
              <a:t>Should increase over time</a:t>
            </a:r>
          </a:p>
          <a:p>
            <a:pPr>
              <a:spcAft>
                <a:spcPts val="1000"/>
              </a:spcAft>
            </a:pPr>
            <a:r>
              <a:rPr lang="en-US" dirty="0"/>
              <a:t>EPA used ~$51 per metric ton of CO</a:t>
            </a:r>
            <a:r>
              <a:rPr lang="en-US" baseline="-25000" dirty="0"/>
              <a:t>2 </a:t>
            </a:r>
            <a:r>
              <a:rPr lang="en-US" dirty="0"/>
              <a:t>until 2024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About $157/car per year.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$32 billion for all vehicles in the US.</a:t>
            </a:r>
          </a:p>
          <a:p>
            <a:r>
              <a:rPr lang="en-US" dirty="0"/>
              <a:t>In 2024, adopted new estimate: $190</a:t>
            </a:r>
          </a:p>
          <a:p>
            <a:r>
              <a:rPr lang="en-US" dirty="0"/>
              <a:t>2025: EPA proposes elimination of SCC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DC026E-61EC-4A7F-9DA1-FFC289193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3100" y="1905000"/>
            <a:ext cx="43307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370965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659" y="205299"/>
            <a:ext cx="10515600" cy="146088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Damages Will Vary Globally:</a:t>
            </a:r>
            <a:br>
              <a:rPr lang="en-US" dirty="0"/>
            </a:br>
            <a:r>
              <a:rPr lang="en-US" dirty="0"/>
              <a:t>Mortality as an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428E83-C234-4AD5-BC94-DEA7C233C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69DD8E-2905-4579-87F5-AEF598859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894" y="1519520"/>
            <a:ext cx="11428212" cy="459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4759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888" y="194991"/>
            <a:ext cx="10515600" cy="98835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Damages Will Vary in the 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428E83-C234-4AD5-BC94-DEA7C233C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A68A5E-048A-4566-8B92-9F75E9C2A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0676" y="862682"/>
            <a:ext cx="8090648" cy="525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8014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82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Ad</a:t>
            </a:r>
            <a:r>
              <a:rPr lang="en-US" dirty="0"/>
              <a:t>aptation Reduces Damages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309" y="1534871"/>
            <a:ext cx="11037455" cy="4351338"/>
          </a:xfrm>
        </p:spPr>
        <p:txBody>
          <a:bodyPr>
            <a:noAutofit/>
          </a:bodyPr>
          <a:lstStyle/>
          <a:p>
            <a:pPr>
              <a:spcAft>
                <a:spcPts val="1000"/>
              </a:spcAft>
            </a:pPr>
            <a:r>
              <a:rPr lang="en-US" i="1" dirty="0"/>
              <a:t>Adaptation</a:t>
            </a:r>
            <a:r>
              <a:rPr lang="en-US" dirty="0"/>
              <a:t>: costly action that reduce damages from climate change.</a:t>
            </a:r>
          </a:p>
          <a:p>
            <a:pPr>
              <a:spcAft>
                <a:spcPts val="1000"/>
              </a:spcAft>
            </a:pP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net damage cost to society </a:t>
            </a:r>
            <a:r>
              <a:rPr lang="en-US" dirty="0"/>
              <a:t>is the </a:t>
            </a:r>
            <a:r>
              <a:rPr lang="en-US" dirty="0">
                <a:solidFill>
                  <a:srgbClr val="00B050"/>
                </a:solidFill>
              </a:rPr>
              <a:t>cost of adaptation </a:t>
            </a:r>
            <a:r>
              <a:rPr lang="en-US" dirty="0"/>
              <a:t>plus the </a:t>
            </a:r>
            <a:r>
              <a:rPr lang="en-US" dirty="0">
                <a:solidFill>
                  <a:srgbClr val="00B050"/>
                </a:solidFill>
              </a:rPr>
              <a:t>cost of remaining damages</a:t>
            </a:r>
            <a:r>
              <a:rPr lang="en-US" dirty="0"/>
              <a:t>.</a:t>
            </a:r>
          </a:p>
          <a:p>
            <a:pPr>
              <a:spcAft>
                <a:spcPts val="1000"/>
              </a:spcAft>
            </a:pPr>
            <a:r>
              <a:rPr lang="en-US" dirty="0"/>
              <a:t>People and firms will take some actions on their own, up to the point where they find it worthwhile.</a:t>
            </a:r>
          </a:p>
          <a:p>
            <a:pPr>
              <a:spcAft>
                <a:spcPts val="1000"/>
              </a:spcAft>
            </a:pPr>
            <a:r>
              <a:rPr lang="en-US" dirty="0"/>
              <a:t>Some adaptation requires government involvement.</a:t>
            </a:r>
          </a:p>
        </p:txBody>
      </p:sp>
    </p:spTree>
    <p:extLst>
      <p:ext uri="{BB962C8B-B14F-4D97-AF65-F5344CB8AC3E}">
        <p14:creationId xmlns:p14="http://schemas.microsoft.com/office/powerpoint/2010/main" val="3893703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02E6E6B-9C4B-43FE-A679-3A6CF33BC5AB}"/>
              </a:ext>
            </a:extLst>
          </p:cNvPr>
          <p:cNvSpPr>
            <a:spLocks/>
          </p:cNvSpPr>
          <p:nvPr/>
        </p:nvSpPr>
        <p:spPr>
          <a:xfrm>
            <a:off x="2" y="984809"/>
            <a:ext cx="7828546" cy="3583676"/>
          </a:xfrm>
          <a:prstGeom prst="rect">
            <a:avLst/>
          </a:prstGeom>
          <a:solidFill>
            <a:srgbClr val="0C4C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83004" y="1892245"/>
            <a:ext cx="7062537" cy="1972307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Climate Change Economics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Sarah Jacobson, Ph.D.</a:t>
            </a:r>
            <a:br>
              <a:rPr lang="en-US" sz="2400">
                <a:solidFill>
                  <a:schemeClr val="bg1"/>
                </a:solidFill>
              </a:rPr>
            </a:br>
            <a:r>
              <a:rPr lang="en-US" sz="2400">
                <a:solidFill>
                  <a:schemeClr val="bg1"/>
                </a:solidFill>
              </a:rPr>
              <a:t>Williams </a:t>
            </a:r>
            <a:r>
              <a:rPr lang="en-US" sz="2400" dirty="0">
                <a:solidFill>
                  <a:schemeClr val="bg1"/>
                </a:solidFill>
              </a:rPr>
              <a:t>College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B6362D-3436-4248-B2DA-E30B55F9D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8548" y="1578950"/>
            <a:ext cx="4363452" cy="3017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98AAD0-1FBD-44D7-BD6B-404DA36764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8547" y="-281792"/>
            <a:ext cx="4363452" cy="29170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393848-B122-4854-87C8-B0B48BF5AE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8546" y="4581185"/>
            <a:ext cx="4363452" cy="2618071"/>
          </a:xfrm>
          <a:prstGeom prst="rect">
            <a:avLst/>
          </a:prstGeom>
        </p:spPr>
      </p:pic>
      <p:sp>
        <p:nvSpPr>
          <p:cNvPr id="19" name="Freeform 5">
            <a:extLst>
              <a:ext uri="{FF2B5EF4-FFF2-40B4-BE49-F238E27FC236}">
                <a16:creationId xmlns:a16="http://schemas.microsoft.com/office/drawing/2014/main" id="{38720C4B-64E6-401A-A92F-77EC0A3DC6A6}"/>
              </a:ext>
            </a:extLst>
          </p:cNvPr>
          <p:cNvSpPr>
            <a:spLocks noEditPoints="1"/>
          </p:cNvSpPr>
          <p:nvPr/>
        </p:nvSpPr>
        <p:spPr bwMode="auto">
          <a:xfrm>
            <a:off x="9435346" y="7199256"/>
            <a:ext cx="2306889" cy="2527456"/>
          </a:xfrm>
          <a:custGeom>
            <a:avLst/>
            <a:gdLst>
              <a:gd name="T0" fmla="*/ 8406 w 8591"/>
              <a:gd name="T1" fmla="*/ 2722 h 9395"/>
              <a:gd name="T2" fmla="*/ 7335 w 8591"/>
              <a:gd name="T3" fmla="*/ 6567 h 9395"/>
              <a:gd name="T4" fmla="*/ 5510 w 8591"/>
              <a:gd name="T5" fmla="*/ 6739 h 9395"/>
              <a:gd name="T6" fmla="*/ 4304 w 8591"/>
              <a:gd name="T7" fmla="*/ 2359 h 9395"/>
              <a:gd name="T8" fmla="*/ 6123 w 8591"/>
              <a:gd name="T9" fmla="*/ 57 h 9395"/>
              <a:gd name="T10" fmla="*/ 6378 w 8591"/>
              <a:gd name="T11" fmla="*/ 57 h 9395"/>
              <a:gd name="T12" fmla="*/ 8563 w 8591"/>
              <a:gd name="T13" fmla="*/ 2620 h 9395"/>
              <a:gd name="T14" fmla="*/ 185 w 8591"/>
              <a:gd name="T15" fmla="*/ 6673 h 9395"/>
              <a:gd name="T16" fmla="*/ 1255 w 8591"/>
              <a:gd name="T17" fmla="*/ 2828 h 9395"/>
              <a:gd name="T18" fmla="*/ 3080 w 8591"/>
              <a:gd name="T19" fmla="*/ 2656 h 9395"/>
              <a:gd name="T20" fmla="*/ 4287 w 8591"/>
              <a:gd name="T21" fmla="*/ 7036 h 9395"/>
              <a:gd name="T22" fmla="*/ 2467 w 8591"/>
              <a:gd name="T23" fmla="*/ 9339 h 9395"/>
              <a:gd name="T24" fmla="*/ 2212 w 8591"/>
              <a:gd name="T25" fmla="*/ 9339 h 9395"/>
              <a:gd name="T26" fmla="*/ 27 w 8591"/>
              <a:gd name="T27" fmla="*/ 6775 h 9395"/>
              <a:gd name="T28" fmla="*/ 4624 w 8591"/>
              <a:gd name="T29" fmla="*/ 5523 h 9395"/>
              <a:gd name="T30" fmla="*/ 4624 w 8591"/>
              <a:gd name="T31" fmla="*/ 4819 h 9395"/>
              <a:gd name="T32" fmla="*/ 4444 w 8591"/>
              <a:gd name="T33" fmla="*/ 5523 h 9395"/>
              <a:gd name="T34" fmla="*/ 3919 w 8591"/>
              <a:gd name="T35" fmla="*/ 4474 h 9395"/>
              <a:gd name="T36" fmla="*/ 4099 w 8591"/>
              <a:gd name="T37" fmla="*/ 3770 h 9395"/>
              <a:gd name="T38" fmla="*/ 3567 w 8591"/>
              <a:gd name="T39" fmla="*/ 4122 h 9395"/>
              <a:gd name="T40" fmla="*/ 4304 w 8591"/>
              <a:gd name="T41" fmla="*/ 6728 h 9395"/>
              <a:gd name="T42" fmla="*/ 4304 w 8591"/>
              <a:gd name="T43" fmla="*/ 2703 h 9395"/>
              <a:gd name="T44" fmla="*/ 4444 w 8591"/>
              <a:gd name="T45" fmla="*/ 4474 h 9395"/>
              <a:gd name="T46" fmla="*/ 5148 w 8591"/>
              <a:gd name="T47" fmla="*/ 3770 h 9395"/>
              <a:gd name="T48" fmla="*/ 5148 w 8591"/>
              <a:gd name="T49" fmla="*/ 3426 h 9395"/>
              <a:gd name="T50" fmla="*/ 4444 w 8591"/>
              <a:gd name="T51" fmla="*/ 3293 h 9395"/>
              <a:gd name="T52" fmla="*/ 4099 w 8591"/>
              <a:gd name="T53" fmla="*/ 3293 h 9395"/>
              <a:gd name="T54" fmla="*/ 3919 w 8591"/>
              <a:gd name="T55" fmla="*/ 3426 h 9395"/>
              <a:gd name="T56" fmla="*/ 3919 w 8591"/>
              <a:gd name="T57" fmla="*/ 4819 h 9395"/>
              <a:gd name="T58" fmla="*/ 4099 w 8591"/>
              <a:gd name="T59" fmla="*/ 5523 h 9395"/>
              <a:gd name="T60" fmla="*/ 3222 w 8591"/>
              <a:gd name="T61" fmla="*/ 5695 h 9395"/>
              <a:gd name="T62" fmla="*/ 4099 w 8591"/>
              <a:gd name="T63" fmla="*/ 5867 h 9395"/>
              <a:gd name="T64" fmla="*/ 4271 w 8591"/>
              <a:gd name="T65" fmla="*/ 6229 h 9395"/>
              <a:gd name="T66" fmla="*/ 4444 w 8591"/>
              <a:gd name="T67" fmla="*/ 5867 h 9395"/>
              <a:gd name="T68" fmla="*/ 5321 w 8591"/>
              <a:gd name="T69" fmla="*/ 5171 h 9395"/>
              <a:gd name="T70" fmla="*/ 4444 w 8591"/>
              <a:gd name="T71" fmla="*/ 4474 h 9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591" h="9395">
                <a:moveTo>
                  <a:pt x="8563" y="2620"/>
                </a:moveTo>
                <a:cubicBezTo>
                  <a:pt x="8535" y="2682"/>
                  <a:pt x="8474" y="2722"/>
                  <a:pt x="8406" y="2722"/>
                </a:cubicBezTo>
                <a:cubicBezTo>
                  <a:pt x="7335" y="2722"/>
                  <a:pt x="7335" y="2722"/>
                  <a:pt x="7335" y="2722"/>
                </a:cubicBezTo>
                <a:cubicBezTo>
                  <a:pt x="7335" y="6567"/>
                  <a:pt x="7335" y="6567"/>
                  <a:pt x="7335" y="6567"/>
                </a:cubicBezTo>
                <a:cubicBezTo>
                  <a:pt x="7335" y="6662"/>
                  <a:pt x="7258" y="6739"/>
                  <a:pt x="7163" y="6739"/>
                </a:cubicBezTo>
                <a:cubicBezTo>
                  <a:pt x="5510" y="6739"/>
                  <a:pt x="5510" y="6739"/>
                  <a:pt x="5510" y="6739"/>
                </a:cubicBezTo>
                <a:cubicBezTo>
                  <a:pt x="6199" y="6327"/>
                  <a:pt x="6661" y="5575"/>
                  <a:pt x="6661" y="4716"/>
                </a:cubicBezTo>
                <a:cubicBezTo>
                  <a:pt x="6661" y="3416"/>
                  <a:pt x="5603" y="2359"/>
                  <a:pt x="4304" y="2359"/>
                </a:cubicBezTo>
                <a:cubicBezTo>
                  <a:pt x="4208" y="2359"/>
                  <a:pt x="4113" y="2365"/>
                  <a:pt x="4020" y="2377"/>
                </a:cubicBezTo>
                <a:cubicBezTo>
                  <a:pt x="6123" y="57"/>
                  <a:pt x="6123" y="57"/>
                  <a:pt x="6123" y="57"/>
                </a:cubicBezTo>
                <a:cubicBezTo>
                  <a:pt x="6155" y="21"/>
                  <a:pt x="6202" y="0"/>
                  <a:pt x="6250" y="0"/>
                </a:cubicBezTo>
                <a:cubicBezTo>
                  <a:pt x="6299" y="0"/>
                  <a:pt x="6345" y="21"/>
                  <a:pt x="6378" y="57"/>
                </a:cubicBezTo>
                <a:cubicBezTo>
                  <a:pt x="8533" y="2434"/>
                  <a:pt x="8533" y="2434"/>
                  <a:pt x="8533" y="2434"/>
                </a:cubicBezTo>
                <a:cubicBezTo>
                  <a:pt x="8579" y="2485"/>
                  <a:pt x="8591" y="2558"/>
                  <a:pt x="8563" y="2620"/>
                </a:cubicBezTo>
                <a:close/>
                <a:moveTo>
                  <a:pt x="27" y="6775"/>
                </a:moveTo>
                <a:cubicBezTo>
                  <a:pt x="55" y="6713"/>
                  <a:pt x="117" y="6673"/>
                  <a:pt x="185" y="6673"/>
                </a:cubicBezTo>
                <a:cubicBezTo>
                  <a:pt x="1255" y="6673"/>
                  <a:pt x="1255" y="6673"/>
                  <a:pt x="1255" y="6673"/>
                </a:cubicBezTo>
                <a:cubicBezTo>
                  <a:pt x="1255" y="2828"/>
                  <a:pt x="1255" y="2828"/>
                  <a:pt x="1255" y="2828"/>
                </a:cubicBezTo>
                <a:cubicBezTo>
                  <a:pt x="1255" y="2733"/>
                  <a:pt x="1332" y="2656"/>
                  <a:pt x="1427" y="2656"/>
                </a:cubicBezTo>
                <a:cubicBezTo>
                  <a:pt x="3080" y="2656"/>
                  <a:pt x="3080" y="2656"/>
                  <a:pt x="3080" y="2656"/>
                </a:cubicBezTo>
                <a:cubicBezTo>
                  <a:pt x="2392" y="3068"/>
                  <a:pt x="1930" y="3821"/>
                  <a:pt x="1930" y="4679"/>
                </a:cubicBezTo>
                <a:cubicBezTo>
                  <a:pt x="1930" y="5979"/>
                  <a:pt x="2987" y="7036"/>
                  <a:pt x="4287" y="7036"/>
                </a:cubicBezTo>
                <a:cubicBezTo>
                  <a:pt x="4383" y="7036"/>
                  <a:pt x="4477" y="7030"/>
                  <a:pt x="4570" y="7019"/>
                </a:cubicBezTo>
                <a:cubicBezTo>
                  <a:pt x="2467" y="9339"/>
                  <a:pt x="2467" y="9339"/>
                  <a:pt x="2467" y="9339"/>
                </a:cubicBezTo>
                <a:cubicBezTo>
                  <a:pt x="2435" y="9375"/>
                  <a:pt x="2388" y="9395"/>
                  <a:pt x="2340" y="9395"/>
                </a:cubicBezTo>
                <a:cubicBezTo>
                  <a:pt x="2291" y="9395"/>
                  <a:pt x="2245" y="9375"/>
                  <a:pt x="2212" y="9339"/>
                </a:cubicBezTo>
                <a:cubicBezTo>
                  <a:pt x="57" y="6961"/>
                  <a:pt x="57" y="6961"/>
                  <a:pt x="57" y="6961"/>
                </a:cubicBezTo>
                <a:cubicBezTo>
                  <a:pt x="11" y="6910"/>
                  <a:pt x="0" y="6838"/>
                  <a:pt x="27" y="6775"/>
                </a:cubicBezTo>
                <a:close/>
                <a:moveTo>
                  <a:pt x="4444" y="5523"/>
                </a:moveTo>
                <a:cubicBezTo>
                  <a:pt x="4624" y="5523"/>
                  <a:pt x="4624" y="5523"/>
                  <a:pt x="4624" y="5523"/>
                </a:cubicBezTo>
                <a:cubicBezTo>
                  <a:pt x="4818" y="5523"/>
                  <a:pt x="4976" y="5365"/>
                  <a:pt x="4976" y="5171"/>
                </a:cubicBezTo>
                <a:cubicBezTo>
                  <a:pt x="4976" y="4977"/>
                  <a:pt x="4818" y="4819"/>
                  <a:pt x="4624" y="4819"/>
                </a:cubicBezTo>
                <a:cubicBezTo>
                  <a:pt x="4444" y="4819"/>
                  <a:pt x="4444" y="4819"/>
                  <a:pt x="4444" y="4819"/>
                </a:cubicBezTo>
                <a:lnTo>
                  <a:pt x="4444" y="5523"/>
                </a:lnTo>
                <a:close/>
                <a:moveTo>
                  <a:pt x="3567" y="4122"/>
                </a:moveTo>
                <a:cubicBezTo>
                  <a:pt x="3567" y="4316"/>
                  <a:pt x="3725" y="4474"/>
                  <a:pt x="3919" y="4474"/>
                </a:cubicBezTo>
                <a:cubicBezTo>
                  <a:pt x="4099" y="4474"/>
                  <a:pt x="4099" y="4474"/>
                  <a:pt x="4099" y="4474"/>
                </a:cubicBezTo>
                <a:cubicBezTo>
                  <a:pt x="4099" y="3770"/>
                  <a:pt x="4099" y="3770"/>
                  <a:pt x="4099" y="3770"/>
                </a:cubicBezTo>
                <a:cubicBezTo>
                  <a:pt x="3919" y="3770"/>
                  <a:pt x="3919" y="3770"/>
                  <a:pt x="3919" y="3770"/>
                </a:cubicBezTo>
                <a:cubicBezTo>
                  <a:pt x="3725" y="3770"/>
                  <a:pt x="3567" y="3928"/>
                  <a:pt x="3567" y="4122"/>
                </a:cubicBezTo>
                <a:close/>
                <a:moveTo>
                  <a:pt x="6316" y="4716"/>
                </a:moveTo>
                <a:cubicBezTo>
                  <a:pt x="6316" y="5825"/>
                  <a:pt x="5413" y="6728"/>
                  <a:pt x="4304" y="6728"/>
                </a:cubicBezTo>
                <a:cubicBezTo>
                  <a:pt x="3194" y="6728"/>
                  <a:pt x="2291" y="5825"/>
                  <a:pt x="2291" y="4716"/>
                </a:cubicBezTo>
                <a:cubicBezTo>
                  <a:pt x="2291" y="3606"/>
                  <a:pt x="3194" y="2703"/>
                  <a:pt x="4304" y="2703"/>
                </a:cubicBezTo>
                <a:cubicBezTo>
                  <a:pt x="5413" y="2703"/>
                  <a:pt x="6316" y="3606"/>
                  <a:pt x="6316" y="4716"/>
                </a:cubicBezTo>
                <a:close/>
                <a:moveTo>
                  <a:pt x="4444" y="4474"/>
                </a:moveTo>
                <a:cubicBezTo>
                  <a:pt x="4444" y="3770"/>
                  <a:pt x="4444" y="3770"/>
                  <a:pt x="4444" y="3770"/>
                </a:cubicBezTo>
                <a:cubicBezTo>
                  <a:pt x="5148" y="3770"/>
                  <a:pt x="5148" y="3770"/>
                  <a:pt x="5148" y="3770"/>
                </a:cubicBezTo>
                <a:cubicBezTo>
                  <a:pt x="5243" y="3770"/>
                  <a:pt x="5321" y="3693"/>
                  <a:pt x="5321" y="3598"/>
                </a:cubicBezTo>
                <a:cubicBezTo>
                  <a:pt x="5321" y="3503"/>
                  <a:pt x="5243" y="3426"/>
                  <a:pt x="5148" y="3426"/>
                </a:cubicBezTo>
                <a:cubicBezTo>
                  <a:pt x="4444" y="3426"/>
                  <a:pt x="4444" y="3426"/>
                  <a:pt x="4444" y="3426"/>
                </a:cubicBezTo>
                <a:cubicBezTo>
                  <a:pt x="4444" y="3293"/>
                  <a:pt x="4444" y="3293"/>
                  <a:pt x="4444" y="3293"/>
                </a:cubicBezTo>
                <a:cubicBezTo>
                  <a:pt x="4444" y="3198"/>
                  <a:pt x="4367" y="3121"/>
                  <a:pt x="4271" y="3121"/>
                </a:cubicBezTo>
                <a:cubicBezTo>
                  <a:pt x="4176" y="3121"/>
                  <a:pt x="4099" y="3198"/>
                  <a:pt x="4099" y="3293"/>
                </a:cubicBezTo>
                <a:cubicBezTo>
                  <a:pt x="4099" y="3426"/>
                  <a:pt x="4099" y="3426"/>
                  <a:pt x="4099" y="3426"/>
                </a:cubicBezTo>
                <a:cubicBezTo>
                  <a:pt x="3919" y="3426"/>
                  <a:pt x="3919" y="3426"/>
                  <a:pt x="3919" y="3426"/>
                </a:cubicBezTo>
                <a:cubicBezTo>
                  <a:pt x="3535" y="3426"/>
                  <a:pt x="3222" y="3738"/>
                  <a:pt x="3222" y="4122"/>
                </a:cubicBezTo>
                <a:cubicBezTo>
                  <a:pt x="3222" y="4506"/>
                  <a:pt x="3535" y="4819"/>
                  <a:pt x="3919" y="4819"/>
                </a:cubicBezTo>
                <a:cubicBezTo>
                  <a:pt x="4099" y="4819"/>
                  <a:pt x="4099" y="4819"/>
                  <a:pt x="4099" y="4819"/>
                </a:cubicBezTo>
                <a:cubicBezTo>
                  <a:pt x="4099" y="5523"/>
                  <a:pt x="4099" y="5523"/>
                  <a:pt x="4099" y="5523"/>
                </a:cubicBezTo>
                <a:cubicBezTo>
                  <a:pt x="3394" y="5523"/>
                  <a:pt x="3394" y="5523"/>
                  <a:pt x="3394" y="5523"/>
                </a:cubicBezTo>
                <a:cubicBezTo>
                  <a:pt x="3299" y="5523"/>
                  <a:pt x="3222" y="5600"/>
                  <a:pt x="3222" y="5695"/>
                </a:cubicBezTo>
                <a:cubicBezTo>
                  <a:pt x="3222" y="5790"/>
                  <a:pt x="3299" y="5867"/>
                  <a:pt x="3394" y="5867"/>
                </a:cubicBezTo>
                <a:cubicBezTo>
                  <a:pt x="4099" y="5867"/>
                  <a:pt x="4099" y="5867"/>
                  <a:pt x="4099" y="5867"/>
                </a:cubicBezTo>
                <a:cubicBezTo>
                  <a:pt x="4099" y="6056"/>
                  <a:pt x="4099" y="6056"/>
                  <a:pt x="4099" y="6056"/>
                </a:cubicBezTo>
                <a:cubicBezTo>
                  <a:pt x="4099" y="6152"/>
                  <a:pt x="4176" y="6229"/>
                  <a:pt x="4271" y="6229"/>
                </a:cubicBezTo>
                <a:cubicBezTo>
                  <a:pt x="4367" y="6229"/>
                  <a:pt x="4444" y="6152"/>
                  <a:pt x="4444" y="6056"/>
                </a:cubicBezTo>
                <a:cubicBezTo>
                  <a:pt x="4444" y="5867"/>
                  <a:pt x="4444" y="5867"/>
                  <a:pt x="4444" y="5867"/>
                </a:cubicBezTo>
                <a:cubicBezTo>
                  <a:pt x="4624" y="5867"/>
                  <a:pt x="4624" y="5867"/>
                  <a:pt x="4624" y="5867"/>
                </a:cubicBezTo>
                <a:cubicBezTo>
                  <a:pt x="5008" y="5867"/>
                  <a:pt x="5321" y="5555"/>
                  <a:pt x="5321" y="5171"/>
                </a:cubicBezTo>
                <a:cubicBezTo>
                  <a:pt x="5321" y="4787"/>
                  <a:pt x="5008" y="4474"/>
                  <a:pt x="4624" y="4474"/>
                </a:cubicBezTo>
                <a:cubicBezTo>
                  <a:pt x="4444" y="4474"/>
                  <a:pt x="4444" y="4474"/>
                  <a:pt x="4444" y="4474"/>
                </a:cubicBezTo>
                <a:close/>
              </a:path>
            </a:pathLst>
          </a:custGeom>
          <a:solidFill>
            <a:srgbClr val="FFFFFF">
              <a:alpha val="92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0B17271-313F-4721-92A0-E42E438343C5}"/>
              </a:ext>
            </a:extLst>
          </p:cNvPr>
          <p:cNvGrpSpPr>
            <a:grpSpLocks/>
          </p:cNvGrpSpPr>
          <p:nvPr/>
        </p:nvGrpSpPr>
        <p:grpSpPr>
          <a:xfrm>
            <a:off x="8278311" y="1672215"/>
            <a:ext cx="3463924" cy="3460751"/>
            <a:chOff x="4004680" y="3397250"/>
            <a:chExt cx="3463924" cy="3460751"/>
          </a:xfrm>
          <a:solidFill>
            <a:srgbClr val="FFFFFF">
              <a:alpha val="50196"/>
            </a:srgbClr>
          </a:solidFill>
        </p:grpSpPr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5DC81779-D66D-43DB-BA9D-48AE8CA577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61830" y="5762625"/>
              <a:ext cx="576262" cy="1095375"/>
            </a:xfrm>
            <a:custGeom>
              <a:avLst/>
              <a:gdLst>
                <a:gd name="T0" fmla="*/ 1011 w 1124"/>
                <a:gd name="T1" fmla="*/ 0 h 2134"/>
                <a:gd name="T2" fmla="*/ 1011 w 1124"/>
                <a:gd name="T3" fmla="*/ 0 h 2134"/>
                <a:gd name="T4" fmla="*/ 113 w 1124"/>
                <a:gd name="T5" fmla="*/ 0 h 2134"/>
                <a:gd name="T6" fmla="*/ 0 w 1124"/>
                <a:gd name="T7" fmla="*/ 112 h 2134"/>
                <a:gd name="T8" fmla="*/ 0 w 1124"/>
                <a:gd name="T9" fmla="*/ 112 h 2134"/>
                <a:gd name="T10" fmla="*/ 0 w 1124"/>
                <a:gd name="T11" fmla="*/ 2022 h 2134"/>
                <a:gd name="T12" fmla="*/ 113 w 1124"/>
                <a:gd name="T13" fmla="*/ 2134 h 2134"/>
                <a:gd name="T14" fmla="*/ 113 w 1124"/>
                <a:gd name="T15" fmla="*/ 2134 h 2134"/>
                <a:gd name="T16" fmla="*/ 1011 w 1124"/>
                <a:gd name="T17" fmla="*/ 2134 h 2134"/>
                <a:gd name="T18" fmla="*/ 1124 w 1124"/>
                <a:gd name="T19" fmla="*/ 2022 h 2134"/>
                <a:gd name="T20" fmla="*/ 1124 w 1124"/>
                <a:gd name="T21" fmla="*/ 2022 h 2134"/>
                <a:gd name="T22" fmla="*/ 1124 w 1124"/>
                <a:gd name="T23" fmla="*/ 112 h 2134"/>
                <a:gd name="T24" fmla="*/ 1011 w 1124"/>
                <a:gd name="T25" fmla="*/ 0 h 2134"/>
                <a:gd name="T26" fmla="*/ 899 w 1124"/>
                <a:gd name="T27" fmla="*/ 1910 h 2134"/>
                <a:gd name="T28" fmla="*/ 225 w 1124"/>
                <a:gd name="T29" fmla="*/ 1910 h 2134"/>
                <a:gd name="T30" fmla="*/ 225 w 1124"/>
                <a:gd name="T31" fmla="*/ 225 h 2134"/>
                <a:gd name="T32" fmla="*/ 899 w 1124"/>
                <a:gd name="T33" fmla="*/ 225 h 2134"/>
                <a:gd name="T34" fmla="*/ 899 w 1124"/>
                <a:gd name="T35" fmla="*/ 1910 h 2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4" h="2134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51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022"/>
                    <a:pt x="0" y="2022"/>
                    <a:pt x="0" y="2022"/>
                  </a:cubicBezTo>
                  <a:cubicBezTo>
                    <a:pt x="0" y="2084"/>
                    <a:pt x="51" y="2134"/>
                    <a:pt x="113" y="2134"/>
                  </a:cubicBezTo>
                  <a:cubicBezTo>
                    <a:pt x="113" y="2134"/>
                    <a:pt x="113" y="2134"/>
                    <a:pt x="113" y="2134"/>
                  </a:cubicBezTo>
                  <a:cubicBezTo>
                    <a:pt x="1011" y="2134"/>
                    <a:pt x="1011" y="2134"/>
                    <a:pt x="1011" y="2134"/>
                  </a:cubicBezTo>
                  <a:cubicBezTo>
                    <a:pt x="1073" y="2134"/>
                    <a:pt x="1124" y="2084"/>
                    <a:pt x="1124" y="2022"/>
                  </a:cubicBezTo>
                  <a:cubicBezTo>
                    <a:pt x="1124" y="2022"/>
                    <a:pt x="1124" y="2022"/>
                    <a:pt x="1124" y="2022"/>
                  </a:cubicBezTo>
                  <a:cubicBezTo>
                    <a:pt x="1124" y="112"/>
                    <a:pt x="1124" y="112"/>
                    <a:pt x="1124" y="112"/>
                  </a:cubicBezTo>
                  <a:cubicBezTo>
                    <a:pt x="1124" y="50"/>
                    <a:pt x="1073" y="0"/>
                    <a:pt x="1011" y="0"/>
                  </a:cubicBezTo>
                  <a:close/>
                  <a:moveTo>
                    <a:pt x="899" y="1910"/>
                  </a:moveTo>
                  <a:cubicBezTo>
                    <a:pt x="225" y="1910"/>
                    <a:pt x="225" y="1910"/>
                    <a:pt x="225" y="1910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19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A92E8174-E6D5-4220-9070-B49E6E5F8B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36692" y="5300663"/>
              <a:ext cx="576262" cy="1557338"/>
            </a:xfrm>
            <a:custGeom>
              <a:avLst/>
              <a:gdLst>
                <a:gd name="T0" fmla="*/ 1011 w 1123"/>
                <a:gd name="T1" fmla="*/ 0 h 3032"/>
                <a:gd name="T2" fmla="*/ 1011 w 1123"/>
                <a:gd name="T3" fmla="*/ 0 h 3032"/>
                <a:gd name="T4" fmla="*/ 112 w 1123"/>
                <a:gd name="T5" fmla="*/ 0 h 3032"/>
                <a:gd name="T6" fmla="*/ 0 w 1123"/>
                <a:gd name="T7" fmla="*/ 112 h 3032"/>
                <a:gd name="T8" fmla="*/ 0 w 1123"/>
                <a:gd name="T9" fmla="*/ 112 h 3032"/>
                <a:gd name="T10" fmla="*/ 0 w 1123"/>
                <a:gd name="T11" fmla="*/ 2920 h 3032"/>
                <a:gd name="T12" fmla="*/ 112 w 1123"/>
                <a:gd name="T13" fmla="*/ 3032 h 3032"/>
                <a:gd name="T14" fmla="*/ 112 w 1123"/>
                <a:gd name="T15" fmla="*/ 3032 h 3032"/>
                <a:gd name="T16" fmla="*/ 1011 w 1123"/>
                <a:gd name="T17" fmla="*/ 3032 h 3032"/>
                <a:gd name="T18" fmla="*/ 1123 w 1123"/>
                <a:gd name="T19" fmla="*/ 2920 h 3032"/>
                <a:gd name="T20" fmla="*/ 1123 w 1123"/>
                <a:gd name="T21" fmla="*/ 2920 h 3032"/>
                <a:gd name="T22" fmla="*/ 1123 w 1123"/>
                <a:gd name="T23" fmla="*/ 112 h 3032"/>
                <a:gd name="T24" fmla="*/ 1011 w 1123"/>
                <a:gd name="T25" fmla="*/ 0 h 3032"/>
                <a:gd name="T26" fmla="*/ 898 w 1123"/>
                <a:gd name="T27" fmla="*/ 2808 h 3032"/>
                <a:gd name="T28" fmla="*/ 224 w 1123"/>
                <a:gd name="T29" fmla="*/ 2808 h 3032"/>
                <a:gd name="T30" fmla="*/ 224 w 1123"/>
                <a:gd name="T31" fmla="*/ 224 h 3032"/>
                <a:gd name="T32" fmla="*/ 898 w 1123"/>
                <a:gd name="T33" fmla="*/ 224 h 3032"/>
                <a:gd name="T34" fmla="*/ 898 w 1123"/>
                <a:gd name="T35" fmla="*/ 2808 h 3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3032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920"/>
                    <a:pt x="0" y="2920"/>
                    <a:pt x="0" y="2920"/>
                  </a:cubicBezTo>
                  <a:cubicBezTo>
                    <a:pt x="0" y="2982"/>
                    <a:pt x="50" y="3032"/>
                    <a:pt x="112" y="3032"/>
                  </a:cubicBezTo>
                  <a:cubicBezTo>
                    <a:pt x="112" y="3032"/>
                    <a:pt x="112" y="3032"/>
                    <a:pt x="112" y="3032"/>
                  </a:cubicBezTo>
                  <a:cubicBezTo>
                    <a:pt x="1011" y="3032"/>
                    <a:pt x="1011" y="3032"/>
                    <a:pt x="1011" y="3032"/>
                  </a:cubicBezTo>
                  <a:cubicBezTo>
                    <a:pt x="1073" y="3032"/>
                    <a:pt x="1123" y="2982"/>
                    <a:pt x="1123" y="2920"/>
                  </a:cubicBezTo>
                  <a:cubicBezTo>
                    <a:pt x="1123" y="2920"/>
                    <a:pt x="1123" y="2920"/>
                    <a:pt x="1123" y="2920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8" y="2808"/>
                  </a:moveTo>
                  <a:cubicBezTo>
                    <a:pt x="224" y="2808"/>
                    <a:pt x="224" y="2808"/>
                    <a:pt x="224" y="2808"/>
                  </a:cubicBezTo>
                  <a:cubicBezTo>
                    <a:pt x="224" y="224"/>
                    <a:pt x="224" y="224"/>
                    <a:pt x="224" y="224"/>
                  </a:cubicBezTo>
                  <a:cubicBezTo>
                    <a:pt x="898" y="224"/>
                    <a:pt x="898" y="224"/>
                    <a:pt x="898" y="224"/>
                  </a:cubicBezTo>
                  <a:lnTo>
                    <a:pt x="898" y="28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28390D92-C6A8-4A2C-A64C-4BCC0A1BAC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44542" y="5589588"/>
              <a:ext cx="576262" cy="1268413"/>
            </a:xfrm>
            <a:custGeom>
              <a:avLst/>
              <a:gdLst>
                <a:gd name="T0" fmla="*/ 1011 w 1123"/>
                <a:gd name="T1" fmla="*/ 0 h 2471"/>
                <a:gd name="T2" fmla="*/ 1011 w 1123"/>
                <a:gd name="T3" fmla="*/ 0 h 2471"/>
                <a:gd name="T4" fmla="*/ 112 w 1123"/>
                <a:gd name="T5" fmla="*/ 0 h 2471"/>
                <a:gd name="T6" fmla="*/ 0 w 1123"/>
                <a:gd name="T7" fmla="*/ 112 h 2471"/>
                <a:gd name="T8" fmla="*/ 0 w 1123"/>
                <a:gd name="T9" fmla="*/ 112 h 2471"/>
                <a:gd name="T10" fmla="*/ 0 w 1123"/>
                <a:gd name="T11" fmla="*/ 2359 h 2471"/>
                <a:gd name="T12" fmla="*/ 112 w 1123"/>
                <a:gd name="T13" fmla="*/ 2471 h 2471"/>
                <a:gd name="T14" fmla="*/ 112 w 1123"/>
                <a:gd name="T15" fmla="*/ 2471 h 2471"/>
                <a:gd name="T16" fmla="*/ 1011 w 1123"/>
                <a:gd name="T17" fmla="*/ 2471 h 2471"/>
                <a:gd name="T18" fmla="*/ 1123 w 1123"/>
                <a:gd name="T19" fmla="*/ 2359 h 2471"/>
                <a:gd name="T20" fmla="*/ 1123 w 1123"/>
                <a:gd name="T21" fmla="*/ 2359 h 2471"/>
                <a:gd name="T22" fmla="*/ 1123 w 1123"/>
                <a:gd name="T23" fmla="*/ 112 h 2471"/>
                <a:gd name="T24" fmla="*/ 1011 w 1123"/>
                <a:gd name="T25" fmla="*/ 0 h 2471"/>
                <a:gd name="T26" fmla="*/ 899 w 1123"/>
                <a:gd name="T27" fmla="*/ 2247 h 2471"/>
                <a:gd name="T28" fmla="*/ 225 w 1123"/>
                <a:gd name="T29" fmla="*/ 2247 h 2471"/>
                <a:gd name="T30" fmla="*/ 225 w 1123"/>
                <a:gd name="T31" fmla="*/ 225 h 2471"/>
                <a:gd name="T32" fmla="*/ 899 w 1123"/>
                <a:gd name="T33" fmla="*/ 225 h 2471"/>
                <a:gd name="T34" fmla="*/ 899 w 1123"/>
                <a:gd name="T35" fmla="*/ 2247 h 2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2471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359"/>
                    <a:pt x="0" y="2359"/>
                    <a:pt x="0" y="2359"/>
                  </a:cubicBezTo>
                  <a:cubicBezTo>
                    <a:pt x="0" y="2421"/>
                    <a:pt x="50" y="2471"/>
                    <a:pt x="112" y="2471"/>
                  </a:cubicBezTo>
                  <a:cubicBezTo>
                    <a:pt x="112" y="2471"/>
                    <a:pt x="112" y="2471"/>
                    <a:pt x="112" y="2471"/>
                  </a:cubicBezTo>
                  <a:cubicBezTo>
                    <a:pt x="1011" y="2471"/>
                    <a:pt x="1011" y="2471"/>
                    <a:pt x="1011" y="2471"/>
                  </a:cubicBezTo>
                  <a:cubicBezTo>
                    <a:pt x="1073" y="2471"/>
                    <a:pt x="1123" y="2421"/>
                    <a:pt x="1123" y="2359"/>
                  </a:cubicBezTo>
                  <a:cubicBezTo>
                    <a:pt x="1123" y="2359"/>
                    <a:pt x="1123" y="2359"/>
                    <a:pt x="1123" y="2359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9" y="2247"/>
                  </a:moveTo>
                  <a:cubicBezTo>
                    <a:pt x="225" y="2247"/>
                    <a:pt x="225" y="2247"/>
                    <a:pt x="225" y="2247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22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7D27C845-CBE7-4156-8521-ACB929FE56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3980" y="4897438"/>
              <a:ext cx="576262" cy="1960563"/>
            </a:xfrm>
            <a:custGeom>
              <a:avLst/>
              <a:gdLst>
                <a:gd name="T0" fmla="*/ 1011 w 1123"/>
                <a:gd name="T1" fmla="*/ 0 h 3819"/>
                <a:gd name="T2" fmla="*/ 1011 w 1123"/>
                <a:gd name="T3" fmla="*/ 0 h 3819"/>
                <a:gd name="T4" fmla="*/ 113 w 1123"/>
                <a:gd name="T5" fmla="*/ 0 h 3819"/>
                <a:gd name="T6" fmla="*/ 0 w 1123"/>
                <a:gd name="T7" fmla="*/ 113 h 3819"/>
                <a:gd name="T8" fmla="*/ 0 w 1123"/>
                <a:gd name="T9" fmla="*/ 113 h 3819"/>
                <a:gd name="T10" fmla="*/ 0 w 1123"/>
                <a:gd name="T11" fmla="*/ 3707 h 3819"/>
                <a:gd name="T12" fmla="*/ 112 w 1123"/>
                <a:gd name="T13" fmla="*/ 3819 h 3819"/>
                <a:gd name="T14" fmla="*/ 113 w 1123"/>
                <a:gd name="T15" fmla="*/ 3819 h 3819"/>
                <a:gd name="T16" fmla="*/ 1011 w 1123"/>
                <a:gd name="T17" fmla="*/ 3819 h 3819"/>
                <a:gd name="T18" fmla="*/ 1123 w 1123"/>
                <a:gd name="T19" fmla="*/ 3707 h 3819"/>
                <a:gd name="T20" fmla="*/ 1123 w 1123"/>
                <a:gd name="T21" fmla="*/ 3707 h 3819"/>
                <a:gd name="T22" fmla="*/ 1123 w 1123"/>
                <a:gd name="T23" fmla="*/ 113 h 3819"/>
                <a:gd name="T24" fmla="*/ 1011 w 1123"/>
                <a:gd name="T25" fmla="*/ 0 h 3819"/>
                <a:gd name="T26" fmla="*/ 899 w 1123"/>
                <a:gd name="T27" fmla="*/ 3595 h 3819"/>
                <a:gd name="T28" fmla="*/ 225 w 1123"/>
                <a:gd name="T29" fmla="*/ 3595 h 3819"/>
                <a:gd name="T30" fmla="*/ 225 w 1123"/>
                <a:gd name="T31" fmla="*/ 225 h 3819"/>
                <a:gd name="T32" fmla="*/ 899 w 1123"/>
                <a:gd name="T33" fmla="*/ 225 h 3819"/>
                <a:gd name="T34" fmla="*/ 899 w 1123"/>
                <a:gd name="T35" fmla="*/ 3595 h 3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3819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50" y="0"/>
                    <a:pt x="0" y="51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3707"/>
                    <a:pt x="0" y="3707"/>
                    <a:pt x="0" y="3707"/>
                  </a:cubicBezTo>
                  <a:cubicBezTo>
                    <a:pt x="0" y="3769"/>
                    <a:pt x="50" y="3819"/>
                    <a:pt x="112" y="3819"/>
                  </a:cubicBezTo>
                  <a:cubicBezTo>
                    <a:pt x="112" y="3819"/>
                    <a:pt x="112" y="3819"/>
                    <a:pt x="113" y="3819"/>
                  </a:cubicBezTo>
                  <a:cubicBezTo>
                    <a:pt x="1011" y="3819"/>
                    <a:pt x="1011" y="3819"/>
                    <a:pt x="1011" y="3819"/>
                  </a:cubicBezTo>
                  <a:cubicBezTo>
                    <a:pt x="1073" y="3819"/>
                    <a:pt x="1123" y="3769"/>
                    <a:pt x="1123" y="3707"/>
                  </a:cubicBezTo>
                  <a:cubicBezTo>
                    <a:pt x="1123" y="3707"/>
                    <a:pt x="1123" y="3707"/>
                    <a:pt x="1123" y="3707"/>
                  </a:cubicBezTo>
                  <a:cubicBezTo>
                    <a:pt x="1123" y="113"/>
                    <a:pt x="1123" y="113"/>
                    <a:pt x="1123" y="113"/>
                  </a:cubicBezTo>
                  <a:cubicBezTo>
                    <a:pt x="1123" y="51"/>
                    <a:pt x="1073" y="0"/>
                    <a:pt x="1011" y="0"/>
                  </a:cubicBezTo>
                  <a:close/>
                  <a:moveTo>
                    <a:pt x="899" y="3595"/>
                  </a:moveTo>
                  <a:cubicBezTo>
                    <a:pt x="225" y="3595"/>
                    <a:pt x="225" y="3595"/>
                    <a:pt x="225" y="3595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35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88EDB3AB-D6EA-4EC3-96D3-08A9E47A2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27254" y="6051550"/>
              <a:ext cx="576262" cy="806450"/>
            </a:xfrm>
            <a:custGeom>
              <a:avLst/>
              <a:gdLst>
                <a:gd name="T0" fmla="*/ 1011 w 1123"/>
                <a:gd name="T1" fmla="*/ 0 h 1572"/>
                <a:gd name="T2" fmla="*/ 1011 w 1123"/>
                <a:gd name="T3" fmla="*/ 0 h 1572"/>
                <a:gd name="T4" fmla="*/ 112 w 1123"/>
                <a:gd name="T5" fmla="*/ 0 h 1572"/>
                <a:gd name="T6" fmla="*/ 0 w 1123"/>
                <a:gd name="T7" fmla="*/ 112 h 1572"/>
                <a:gd name="T8" fmla="*/ 0 w 1123"/>
                <a:gd name="T9" fmla="*/ 112 h 1572"/>
                <a:gd name="T10" fmla="*/ 0 w 1123"/>
                <a:gd name="T11" fmla="*/ 1460 h 1572"/>
                <a:gd name="T12" fmla="*/ 112 w 1123"/>
                <a:gd name="T13" fmla="*/ 1572 h 1572"/>
                <a:gd name="T14" fmla="*/ 112 w 1123"/>
                <a:gd name="T15" fmla="*/ 1572 h 1572"/>
                <a:gd name="T16" fmla="*/ 1011 w 1123"/>
                <a:gd name="T17" fmla="*/ 1572 h 1572"/>
                <a:gd name="T18" fmla="*/ 1123 w 1123"/>
                <a:gd name="T19" fmla="*/ 1460 h 1572"/>
                <a:gd name="T20" fmla="*/ 1123 w 1123"/>
                <a:gd name="T21" fmla="*/ 1460 h 1572"/>
                <a:gd name="T22" fmla="*/ 1123 w 1123"/>
                <a:gd name="T23" fmla="*/ 112 h 1572"/>
                <a:gd name="T24" fmla="*/ 1011 w 1123"/>
                <a:gd name="T25" fmla="*/ 0 h 1572"/>
                <a:gd name="T26" fmla="*/ 898 w 1123"/>
                <a:gd name="T27" fmla="*/ 1348 h 1572"/>
                <a:gd name="T28" fmla="*/ 224 w 1123"/>
                <a:gd name="T29" fmla="*/ 1348 h 1572"/>
                <a:gd name="T30" fmla="*/ 224 w 1123"/>
                <a:gd name="T31" fmla="*/ 224 h 1572"/>
                <a:gd name="T32" fmla="*/ 898 w 1123"/>
                <a:gd name="T33" fmla="*/ 224 h 1572"/>
                <a:gd name="T34" fmla="*/ 898 w 1123"/>
                <a:gd name="T35" fmla="*/ 1348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1572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460"/>
                    <a:pt x="0" y="1460"/>
                    <a:pt x="0" y="1460"/>
                  </a:cubicBezTo>
                  <a:cubicBezTo>
                    <a:pt x="0" y="1522"/>
                    <a:pt x="50" y="1572"/>
                    <a:pt x="112" y="1572"/>
                  </a:cubicBezTo>
                  <a:cubicBezTo>
                    <a:pt x="112" y="1572"/>
                    <a:pt x="112" y="1572"/>
                    <a:pt x="112" y="1572"/>
                  </a:cubicBezTo>
                  <a:cubicBezTo>
                    <a:pt x="1011" y="1572"/>
                    <a:pt x="1011" y="1572"/>
                    <a:pt x="1011" y="1572"/>
                  </a:cubicBezTo>
                  <a:cubicBezTo>
                    <a:pt x="1073" y="1572"/>
                    <a:pt x="1123" y="1522"/>
                    <a:pt x="1123" y="1460"/>
                  </a:cubicBezTo>
                  <a:cubicBezTo>
                    <a:pt x="1123" y="1460"/>
                    <a:pt x="1123" y="1460"/>
                    <a:pt x="1123" y="1460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8" y="1348"/>
                  </a:moveTo>
                  <a:cubicBezTo>
                    <a:pt x="224" y="1348"/>
                    <a:pt x="224" y="1348"/>
                    <a:pt x="224" y="1348"/>
                  </a:cubicBezTo>
                  <a:cubicBezTo>
                    <a:pt x="224" y="224"/>
                    <a:pt x="224" y="224"/>
                    <a:pt x="224" y="224"/>
                  </a:cubicBezTo>
                  <a:cubicBezTo>
                    <a:pt x="898" y="224"/>
                    <a:pt x="898" y="224"/>
                    <a:pt x="898" y="224"/>
                  </a:cubicBezTo>
                  <a:lnTo>
                    <a:pt x="898" y="13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ABC796B7-5579-44E6-BD6D-71B901B64A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4680" y="3397250"/>
              <a:ext cx="3463924" cy="2019300"/>
            </a:xfrm>
            <a:custGeom>
              <a:avLst/>
              <a:gdLst>
                <a:gd name="T0" fmla="*/ 6712 w 6753"/>
                <a:gd name="T1" fmla="*/ 2463 h 3932"/>
                <a:gd name="T2" fmla="*/ 6688 w 6753"/>
                <a:gd name="T3" fmla="*/ 2442 h 3932"/>
                <a:gd name="T4" fmla="*/ 6238 w 6753"/>
                <a:gd name="T5" fmla="*/ 2153 h 3932"/>
                <a:gd name="T6" fmla="*/ 6083 w 6753"/>
                <a:gd name="T7" fmla="*/ 2187 h 3932"/>
                <a:gd name="T8" fmla="*/ 6065 w 6753"/>
                <a:gd name="T9" fmla="*/ 2247 h 3932"/>
                <a:gd name="T10" fmla="*/ 6065 w 6753"/>
                <a:gd name="T11" fmla="*/ 2472 h 3932"/>
                <a:gd name="T12" fmla="*/ 5676 w 6753"/>
                <a:gd name="T13" fmla="*/ 2472 h 3932"/>
                <a:gd name="T14" fmla="*/ 4811 w 6753"/>
                <a:gd name="T15" fmla="*/ 1174 h 3932"/>
                <a:gd name="T16" fmla="*/ 4648 w 6753"/>
                <a:gd name="T17" fmla="*/ 1150 h 3932"/>
                <a:gd name="T18" fmla="*/ 4624 w 6753"/>
                <a:gd name="T19" fmla="*/ 1174 h 3932"/>
                <a:gd name="T20" fmla="*/ 3391 w 6753"/>
                <a:gd name="T21" fmla="*/ 3023 h 3932"/>
                <a:gd name="T22" fmla="*/ 2125 w 6753"/>
                <a:gd name="T23" fmla="*/ 69 h 3932"/>
                <a:gd name="T24" fmla="*/ 2020 w 6753"/>
                <a:gd name="T25" fmla="*/ 1 h 3932"/>
                <a:gd name="T26" fmla="*/ 1917 w 6753"/>
                <a:gd name="T27" fmla="*/ 72 h 3932"/>
                <a:gd name="T28" fmla="*/ 485 w 6753"/>
                <a:gd name="T29" fmla="*/ 3708 h 3932"/>
                <a:gd name="T30" fmla="*/ 0 w 6753"/>
                <a:gd name="T31" fmla="*/ 3708 h 3932"/>
                <a:gd name="T32" fmla="*/ 0 w 6753"/>
                <a:gd name="T33" fmla="*/ 3932 h 3932"/>
                <a:gd name="T34" fmla="*/ 562 w 6753"/>
                <a:gd name="T35" fmla="*/ 3932 h 3932"/>
                <a:gd name="T36" fmla="*/ 666 w 6753"/>
                <a:gd name="T37" fmla="*/ 3861 h 3932"/>
                <a:gd name="T38" fmla="*/ 2026 w 6753"/>
                <a:gd name="T39" fmla="*/ 409 h 3932"/>
                <a:gd name="T40" fmla="*/ 3266 w 6753"/>
                <a:gd name="T41" fmla="*/ 3302 h 3932"/>
                <a:gd name="T42" fmla="*/ 3414 w 6753"/>
                <a:gd name="T43" fmla="*/ 3362 h 3932"/>
                <a:gd name="T44" fmla="*/ 3463 w 6753"/>
                <a:gd name="T45" fmla="*/ 3321 h 3932"/>
                <a:gd name="T46" fmla="*/ 4717 w 6753"/>
                <a:gd name="T47" fmla="*/ 1439 h 3932"/>
                <a:gd name="T48" fmla="*/ 5523 w 6753"/>
                <a:gd name="T49" fmla="*/ 2647 h 3932"/>
                <a:gd name="T50" fmla="*/ 5616 w 6753"/>
                <a:gd name="T51" fmla="*/ 2697 h 3932"/>
                <a:gd name="T52" fmla="*/ 6065 w 6753"/>
                <a:gd name="T53" fmla="*/ 2697 h 3932"/>
                <a:gd name="T54" fmla="*/ 6065 w 6753"/>
                <a:gd name="T55" fmla="*/ 2921 h 3932"/>
                <a:gd name="T56" fmla="*/ 6178 w 6753"/>
                <a:gd name="T57" fmla="*/ 3034 h 3932"/>
                <a:gd name="T58" fmla="*/ 6251 w 6753"/>
                <a:gd name="T59" fmla="*/ 3007 h 3932"/>
                <a:gd name="T60" fmla="*/ 6700 w 6753"/>
                <a:gd name="T61" fmla="*/ 2621 h 3932"/>
                <a:gd name="T62" fmla="*/ 6712 w 6753"/>
                <a:gd name="T63" fmla="*/ 2463 h 3932"/>
                <a:gd name="T64" fmla="*/ 6290 w 6753"/>
                <a:gd name="T65" fmla="*/ 2677 h 3932"/>
                <a:gd name="T66" fmla="*/ 6290 w 6753"/>
                <a:gd name="T67" fmla="*/ 2453 h 3932"/>
                <a:gd name="T68" fmla="*/ 6439 w 6753"/>
                <a:gd name="T69" fmla="*/ 2549 h 3932"/>
                <a:gd name="T70" fmla="*/ 6290 w 6753"/>
                <a:gd name="T71" fmla="*/ 2677 h 3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753" h="3932">
                  <a:moveTo>
                    <a:pt x="6712" y="2463"/>
                  </a:moveTo>
                  <a:cubicBezTo>
                    <a:pt x="6705" y="2455"/>
                    <a:pt x="6697" y="2448"/>
                    <a:pt x="6688" y="2442"/>
                  </a:cubicBezTo>
                  <a:cubicBezTo>
                    <a:pt x="6238" y="2153"/>
                    <a:pt x="6238" y="2153"/>
                    <a:pt x="6238" y="2153"/>
                  </a:cubicBezTo>
                  <a:cubicBezTo>
                    <a:pt x="6186" y="2119"/>
                    <a:pt x="6117" y="2134"/>
                    <a:pt x="6083" y="2187"/>
                  </a:cubicBezTo>
                  <a:cubicBezTo>
                    <a:pt x="6071" y="2205"/>
                    <a:pt x="6065" y="2226"/>
                    <a:pt x="6065" y="2247"/>
                  </a:cubicBezTo>
                  <a:cubicBezTo>
                    <a:pt x="6065" y="2472"/>
                    <a:pt x="6065" y="2472"/>
                    <a:pt x="6065" y="2472"/>
                  </a:cubicBezTo>
                  <a:cubicBezTo>
                    <a:pt x="5676" y="2472"/>
                    <a:pt x="5676" y="2472"/>
                    <a:pt x="5676" y="2472"/>
                  </a:cubicBezTo>
                  <a:cubicBezTo>
                    <a:pt x="4811" y="1174"/>
                    <a:pt x="4811" y="1174"/>
                    <a:pt x="4811" y="1174"/>
                  </a:cubicBezTo>
                  <a:cubicBezTo>
                    <a:pt x="4772" y="1123"/>
                    <a:pt x="4699" y="1112"/>
                    <a:pt x="4648" y="1150"/>
                  </a:cubicBezTo>
                  <a:cubicBezTo>
                    <a:pt x="4639" y="1157"/>
                    <a:pt x="4631" y="1165"/>
                    <a:pt x="4624" y="1174"/>
                  </a:cubicBezTo>
                  <a:cubicBezTo>
                    <a:pt x="3391" y="3023"/>
                    <a:pt x="3391" y="3023"/>
                    <a:pt x="3391" y="3023"/>
                  </a:cubicBezTo>
                  <a:cubicBezTo>
                    <a:pt x="2125" y="69"/>
                    <a:pt x="2125" y="69"/>
                    <a:pt x="2125" y="69"/>
                  </a:cubicBezTo>
                  <a:cubicBezTo>
                    <a:pt x="2107" y="27"/>
                    <a:pt x="2066" y="0"/>
                    <a:pt x="2020" y="1"/>
                  </a:cubicBezTo>
                  <a:cubicBezTo>
                    <a:pt x="1975" y="2"/>
                    <a:pt x="1934" y="30"/>
                    <a:pt x="1917" y="72"/>
                  </a:cubicBezTo>
                  <a:cubicBezTo>
                    <a:pt x="485" y="3708"/>
                    <a:pt x="485" y="3708"/>
                    <a:pt x="485" y="3708"/>
                  </a:cubicBezTo>
                  <a:cubicBezTo>
                    <a:pt x="0" y="3708"/>
                    <a:pt x="0" y="3708"/>
                    <a:pt x="0" y="3708"/>
                  </a:cubicBezTo>
                  <a:cubicBezTo>
                    <a:pt x="0" y="3932"/>
                    <a:pt x="0" y="3932"/>
                    <a:pt x="0" y="3932"/>
                  </a:cubicBezTo>
                  <a:cubicBezTo>
                    <a:pt x="562" y="3932"/>
                    <a:pt x="562" y="3932"/>
                    <a:pt x="562" y="3932"/>
                  </a:cubicBezTo>
                  <a:cubicBezTo>
                    <a:pt x="608" y="3932"/>
                    <a:pt x="649" y="3904"/>
                    <a:pt x="666" y="3861"/>
                  </a:cubicBezTo>
                  <a:cubicBezTo>
                    <a:pt x="2026" y="409"/>
                    <a:pt x="2026" y="409"/>
                    <a:pt x="2026" y="409"/>
                  </a:cubicBezTo>
                  <a:cubicBezTo>
                    <a:pt x="3266" y="3302"/>
                    <a:pt x="3266" y="3302"/>
                    <a:pt x="3266" y="3302"/>
                  </a:cubicBezTo>
                  <a:cubicBezTo>
                    <a:pt x="3291" y="3360"/>
                    <a:pt x="3357" y="3386"/>
                    <a:pt x="3414" y="3362"/>
                  </a:cubicBezTo>
                  <a:cubicBezTo>
                    <a:pt x="3434" y="3353"/>
                    <a:pt x="3451" y="3339"/>
                    <a:pt x="3463" y="3321"/>
                  </a:cubicBezTo>
                  <a:cubicBezTo>
                    <a:pt x="4717" y="1439"/>
                    <a:pt x="4717" y="1439"/>
                    <a:pt x="4717" y="1439"/>
                  </a:cubicBezTo>
                  <a:cubicBezTo>
                    <a:pt x="5523" y="2647"/>
                    <a:pt x="5523" y="2647"/>
                    <a:pt x="5523" y="2647"/>
                  </a:cubicBezTo>
                  <a:cubicBezTo>
                    <a:pt x="5543" y="2678"/>
                    <a:pt x="5578" y="2697"/>
                    <a:pt x="5616" y="2697"/>
                  </a:cubicBezTo>
                  <a:cubicBezTo>
                    <a:pt x="6065" y="2697"/>
                    <a:pt x="6065" y="2697"/>
                    <a:pt x="6065" y="2697"/>
                  </a:cubicBezTo>
                  <a:cubicBezTo>
                    <a:pt x="6065" y="2921"/>
                    <a:pt x="6065" y="2921"/>
                    <a:pt x="6065" y="2921"/>
                  </a:cubicBezTo>
                  <a:cubicBezTo>
                    <a:pt x="6065" y="2983"/>
                    <a:pt x="6116" y="3034"/>
                    <a:pt x="6178" y="3034"/>
                  </a:cubicBezTo>
                  <a:cubicBezTo>
                    <a:pt x="6204" y="3034"/>
                    <a:pt x="6230" y="3024"/>
                    <a:pt x="6251" y="3007"/>
                  </a:cubicBezTo>
                  <a:cubicBezTo>
                    <a:pt x="6700" y="2621"/>
                    <a:pt x="6700" y="2621"/>
                    <a:pt x="6700" y="2621"/>
                  </a:cubicBezTo>
                  <a:cubicBezTo>
                    <a:pt x="6747" y="2581"/>
                    <a:pt x="6753" y="2510"/>
                    <a:pt x="6712" y="2463"/>
                  </a:cubicBezTo>
                  <a:close/>
                  <a:moveTo>
                    <a:pt x="6290" y="2677"/>
                  </a:moveTo>
                  <a:cubicBezTo>
                    <a:pt x="6290" y="2453"/>
                    <a:pt x="6290" y="2453"/>
                    <a:pt x="6290" y="2453"/>
                  </a:cubicBezTo>
                  <a:cubicBezTo>
                    <a:pt x="6439" y="2549"/>
                    <a:pt x="6439" y="2549"/>
                    <a:pt x="6439" y="2549"/>
                  </a:cubicBezTo>
                  <a:lnTo>
                    <a:pt x="6290" y="26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CC7751E-2D69-4202-BD56-BF4C077B24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6955" y="283768"/>
            <a:ext cx="2834640" cy="472441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E323E9BC-E4D2-B545-9600-E5185F1BA047}"/>
              </a:ext>
            </a:extLst>
          </p:cNvPr>
          <p:cNvSpPr txBox="1">
            <a:spLocks/>
          </p:cNvSpPr>
          <p:nvPr/>
        </p:nvSpPr>
        <p:spPr>
          <a:xfrm>
            <a:off x="464253" y="5397601"/>
            <a:ext cx="6900038" cy="87497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chemeClr val="tx1"/>
                </a:solidFill>
              </a:rPr>
              <a:t>OLLI George Mason University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</a:rPr>
              <a:t>September 30, 2025</a:t>
            </a:r>
          </a:p>
        </p:txBody>
      </p:sp>
    </p:spTree>
    <p:extLst>
      <p:ext uri="{BB962C8B-B14F-4D97-AF65-F5344CB8AC3E}">
        <p14:creationId xmlns:p14="http://schemas.microsoft.com/office/powerpoint/2010/main" val="32163541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Ind</a:t>
            </a:r>
            <a:r>
              <a:rPr lang="en-US" dirty="0"/>
              <a:t>ividual-Level Adaptation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235450"/>
            <a:ext cx="6438900" cy="4769110"/>
          </a:xfrm>
        </p:spPr>
        <p:txBody>
          <a:bodyPr/>
          <a:lstStyle/>
          <a:p>
            <a:r>
              <a:rPr lang="en-US" dirty="0"/>
              <a:t>Perhaps you…</a:t>
            </a:r>
          </a:p>
          <a:p>
            <a:pPr lvl="1"/>
            <a:r>
              <a:rPr lang="en-US" dirty="0"/>
              <a:t>Stay inside more.</a:t>
            </a:r>
          </a:p>
          <a:p>
            <a:pPr lvl="1"/>
            <a:r>
              <a:rPr lang="en-US" dirty="0"/>
              <a:t>Turn on the air conditioning.</a:t>
            </a:r>
          </a:p>
          <a:p>
            <a:r>
              <a:rPr lang="en-US" dirty="0"/>
              <a:t>Farmers may: </a:t>
            </a:r>
          </a:p>
          <a:p>
            <a:pPr lvl="1"/>
            <a:r>
              <a:rPr lang="en-US" dirty="0"/>
              <a:t>Plant at different times.</a:t>
            </a:r>
          </a:p>
          <a:p>
            <a:pPr lvl="1"/>
            <a:r>
              <a:rPr lang="en-US" dirty="0"/>
              <a:t>Plant new crops.</a:t>
            </a:r>
          </a:p>
          <a:p>
            <a:r>
              <a:rPr lang="en-US" dirty="0"/>
              <a:t>Businesses may:</a:t>
            </a:r>
          </a:p>
          <a:p>
            <a:pPr lvl="1"/>
            <a:r>
              <a:rPr lang="en-US" dirty="0"/>
              <a:t>Give outdoor workers water / shade breaks.</a:t>
            </a:r>
          </a:p>
          <a:p>
            <a:r>
              <a:rPr lang="en-US" dirty="0"/>
              <a:t>Everyone might:</a:t>
            </a:r>
          </a:p>
          <a:p>
            <a:pPr lvl="1"/>
            <a:r>
              <a:rPr lang="en-US" dirty="0"/>
              <a:t>Think about moving to a safer place.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299A3F-A630-4582-B521-D4EF2737B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2209800"/>
            <a:ext cx="45720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337649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Pu</a:t>
            </a:r>
            <a:r>
              <a:rPr lang="en-US" dirty="0"/>
              <a:t>blic Adaptation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" y="1570730"/>
            <a:ext cx="6432557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Governments can help:</a:t>
            </a:r>
          </a:p>
          <a:p>
            <a:pPr lvl="1"/>
            <a:r>
              <a:rPr lang="en-US" dirty="0"/>
              <a:t>When collective action is less costly than everyone acting alone.</a:t>
            </a:r>
          </a:p>
          <a:p>
            <a:pPr lvl="1"/>
            <a:r>
              <a:rPr lang="en-US" dirty="0"/>
              <a:t>When individual action is not possible or likely.</a:t>
            </a:r>
          </a:p>
          <a:p>
            <a:pPr lvl="1"/>
            <a:r>
              <a:rPr lang="en-US" dirty="0"/>
              <a:t>When some people can’t protect themselves.</a:t>
            </a:r>
          </a:p>
          <a:p>
            <a:r>
              <a:rPr lang="en-US" dirty="0"/>
              <a:t>Sea walls</a:t>
            </a:r>
          </a:p>
          <a:p>
            <a:r>
              <a:rPr lang="en-US" dirty="0"/>
              <a:t>Ecosystems that provide protection</a:t>
            </a:r>
          </a:p>
          <a:p>
            <a:r>
              <a:rPr lang="en-US" dirty="0"/>
              <a:t>Policies that protect workers or low-income and vulnerable populations</a:t>
            </a:r>
          </a:p>
          <a:p>
            <a:r>
              <a:rPr lang="en-US" dirty="0"/>
              <a:t>Planned retreat (moving a community)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B31478-58B3-E643-BA1F-AACA947FD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381" y="1975104"/>
            <a:ext cx="5262619" cy="394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5557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Emissions</a:t>
            </a:r>
          </a:p>
        </p:txBody>
      </p:sp>
    </p:spTree>
    <p:extLst>
      <p:ext uri="{BB962C8B-B14F-4D97-AF65-F5344CB8AC3E}">
        <p14:creationId xmlns:p14="http://schemas.microsoft.com/office/powerpoint/2010/main" val="22291445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646" y="216007"/>
            <a:ext cx="10587182" cy="1569250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Glo</a:t>
            </a:r>
            <a:r>
              <a:rPr lang="en-US" u="sng" dirty="0"/>
              <a:t>bal Net Emissions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Are What We Care About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1570"/>
            <a:ext cx="1051560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For climate impacts, we don’t care where they are emitted, only how much</a:t>
            </a:r>
          </a:p>
          <a:p>
            <a:pPr lvl="1"/>
            <a:r>
              <a:rPr lang="en-US" sz="2800" dirty="0"/>
              <a:t>There may be other local impacts</a:t>
            </a:r>
          </a:p>
          <a:p>
            <a:r>
              <a:rPr lang="en-US" sz="3200" dirty="0"/>
              <a:t>Gross emissions (greenhouse gas sources): how much greenhouse gases (including CO2) we put out</a:t>
            </a:r>
          </a:p>
          <a:p>
            <a:r>
              <a:rPr lang="en-US" sz="3200" dirty="0"/>
              <a:t>Greenhouse gas sinks: ways to pull CO2 out of the air</a:t>
            </a:r>
          </a:p>
          <a:p>
            <a:pPr lvl="1"/>
            <a:r>
              <a:rPr lang="en-US" sz="2800" dirty="0"/>
              <a:t>Existing: oceans, forests</a:t>
            </a:r>
          </a:p>
          <a:p>
            <a:pPr lvl="1"/>
            <a:r>
              <a:rPr lang="en-US" sz="2800" dirty="0"/>
              <a:t>Increase </a:t>
            </a:r>
            <a:r>
              <a:rPr lang="en-US" sz="2800" dirty="0" err="1"/>
              <a:t>sinkage</a:t>
            </a:r>
            <a:r>
              <a:rPr lang="en-US" sz="2800" dirty="0"/>
              <a:t> by planting trees, or other measures</a:t>
            </a:r>
          </a:p>
        </p:txBody>
      </p:sp>
    </p:spTree>
    <p:extLst>
      <p:ext uri="{BB962C8B-B14F-4D97-AF65-F5344CB8AC3E}">
        <p14:creationId xmlns:p14="http://schemas.microsoft.com/office/powerpoint/2010/main" val="40634589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</a:t>
            </a:r>
            <a:r>
              <a:rPr lang="en-US" dirty="0"/>
              <a:t>urces of the Global </a:t>
            </a:r>
            <a:r>
              <a:rPr lang="en-US" u="sng" dirty="0"/>
              <a:t>Flow</a:t>
            </a:r>
            <a:r>
              <a:rPr lang="en-US" dirty="0"/>
              <a:t> of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01464D-2D10-4D41-9DE9-89765A6B4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876" y="1000604"/>
            <a:ext cx="9462248" cy="55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8509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</a:t>
            </a:r>
            <a:r>
              <a:rPr lang="en-US" dirty="0"/>
              <a:t>urces of the Global </a:t>
            </a:r>
            <a:r>
              <a:rPr lang="en-US" u="sng" dirty="0"/>
              <a:t>Stock</a:t>
            </a:r>
            <a:r>
              <a:rPr lang="en-US" dirty="0"/>
              <a:t> of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C0159A-5DD9-4DE0-94A5-52B3BBB27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259" y="937216"/>
            <a:ext cx="5719482" cy="585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2158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</a:t>
            </a:r>
            <a:r>
              <a:rPr lang="en-US" dirty="0"/>
              <a:t>urces of the Global </a:t>
            </a:r>
            <a:r>
              <a:rPr lang="en-US" u="sng" dirty="0"/>
              <a:t>Stock</a:t>
            </a:r>
            <a:r>
              <a:rPr lang="en-US" dirty="0"/>
              <a:t> of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BE4330-9DA9-4A17-ABF2-3DC5E8185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641" y="886626"/>
            <a:ext cx="5786718" cy="586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7163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43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This Look Per Capita (Per Person)?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02C105-1A53-44E4-909F-30766EE69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3435" y="953190"/>
            <a:ext cx="5597238" cy="55889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592FBB-0EB1-487C-B20B-711CD2CE90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0308" y="2090737"/>
            <a:ext cx="299085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2745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B94257-A473-43EA-8F01-4718D4E45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228" y="216007"/>
            <a:ext cx="10515600" cy="154022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Tot</a:t>
            </a:r>
            <a:r>
              <a:rPr lang="en-GB" dirty="0"/>
              <a:t>al US Greenhouse Gas Emissions </a:t>
            </a:r>
            <a:br>
              <a:rPr lang="en-GB" dirty="0"/>
            </a:br>
            <a:r>
              <a:rPr lang="en-GB" dirty="0"/>
              <a:t>by Economic Sector through 2023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0A8895-7C5E-4761-98DE-1A679CB9E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" y="1530643"/>
            <a:ext cx="11216640" cy="510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7289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B94257-A473-43EA-8F01-4718D4E45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228" y="216007"/>
            <a:ext cx="10515600" cy="154022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US </a:t>
            </a:r>
            <a:r>
              <a:rPr lang="en-GB" dirty="0"/>
              <a:t>Electricity Sources for the Last 25 Years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7D7E32-8C81-4F1B-ABB9-7CFA33F05C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0978" y="1073426"/>
            <a:ext cx="8810044" cy="550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838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Shana McDermott, Trinity University</a:t>
            </a:r>
          </a:p>
          <a:p>
            <a:pPr lvl="1"/>
            <a:r>
              <a:rPr lang="en-US" dirty="0"/>
              <a:t>Sarah Jacobson, Williams College</a:t>
            </a:r>
          </a:p>
          <a:p>
            <a:pPr lvl="1"/>
            <a:r>
              <a:rPr lang="en-US" dirty="0"/>
              <a:t>Sharon </a:t>
            </a:r>
            <a:r>
              <a:rPr lang="en-US" dirty="0" err="1"/>
              <a:t>Shewmake</a:t>
            </a:r>
            <a:r>
              <a:rPr lang="en-US" dirty="0"/>
              <a:t>, Western Washington University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Jason </a:t>
            </a:r>
            <a:r>
              <a:rPr lang="en-US" dirty="0" err="1"/>
              <a:t>Shogren</a:t>
            </a:r>
            <a:r>
              <a:rPr lang="en-US" dirty="0"/>
              <a:t>, University of Wyoming</a:t>
            </a:r>
          </a:p>
          <a:p>
            <a:pPr lvl="1"/>
            <a:r>
              <a:rPr lang="en-US" dirty="0"/>
              <a:t>Walter Thurman, North Carolina State University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the presenter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0600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B94257-A473-43EA-8F01-4718D4E45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228" y="216007"/>
            <a:ext cx="10515600" cy="154022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US </a:t>
            </a:r>
            <a:r>
              <a:rPr lang="en-GB" dirty="0"/>
              <a:t>Electricity Sources - Future Projections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4D0F1E-C9A6-4087-9AA3-82189F2B14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4230" y="860552"/>
            <a:ext cx="8783540" cy="585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4795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646" y="216007"/>
            <a:ext cx="10587182" cy="15692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ich Emissions Should We Cut?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" y="1541570"/>
            <a:ext cx="1103376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List all possible ways to reduce emissions</a:t>
            </a:r>
          </a:p>
          <a:p>
            <a:r>
              <a:rPr lang="en-US" sz="3200" dirty="0"/>
              <a:t>Figure out how much each can reduce in total</a:t>
            </a:r>
          </a:p>
          <a:p>
            <a:r>
              <a:rPr lang="en-US" sz="3200" dirty="0"/>
              <a:t>Figure out how much each costs per unit of emissions reduced</a:t>
            </a:r>
          </a:p>
          <a:p>
            <a:r>
              <a:rPr lang="en-US" sz="3200" dirty="0"/>
              <a:t>Line them up in order: cheapest to costliest (“marginal abatement cost curve”)</a:t>
            </a:r>
          </a:p>
          <a:p>
            <a:pPr lvl="1"/>
            <a:r>
              <a:rPr lang="en-US" sz="2800" dirty="0">
                <a:sym typeface="Wingdings" panose="05000000000000000000" pitchFamily="2" charset="2"/>
              </a:rPr>
              <a:t> Tackle first the cheapest ones!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228733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606B36-3CB9-43EC-B5E8-8BBDC878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109327"/>
            <a:ext cx="10515600" cy="1239413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Exa</a:t>
            </a:r>
            <a:r>
              <a:rPr lang="en-GB" dirty="0"/>
              <a:t>mple Abatement Cost Curve</a:t>
            </a:r>
            <a:br>
              <a:rPr lang="en-GB" dirty="0"/>
            </a:br>
            <a:r>
              <a:rPr lang="en-GB" dirty="0"/>
              <a:t>         (</a:t>
            </a:r>
            <a:r>
              <a:rPr lang="en-GB" sz="2800" dirty="0"/>
              <a:t>Don’t trust these numbers, this is just to show the idea)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1C0F3D-D076-4D83-8CFF-33CA2DFC8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1016" y="1188720"/>
            <a:ext cx="7769968" cy="567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884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606B36-3CB9-43EC-B5E8-8BBDC878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407" y="187036"/>
            <a:ext cx="10515600" cy="1018309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Ne</a:t>
            </a:r>
            <a:r>
              <a:rPr lang="en-GB" dirty="0"/>
              <a:t>wer Estimated Abatement Cost Curve</a:t>
            </a:r>
            <a:endParaRPr lang="en-GB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0528B0-4465-40BC-81DB-9F76D9163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655" y="845532"/>
            <a:ext cx="8506690" cy="51669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560360-277D-4762-BE19-8A6F694E31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2594" y="3969325"/>
            <a:ext cx="2624105" cy="278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5460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606B36-3CB9-43EC-B5E8-8BBDC878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409" y="187037"/>
            <a:ext cx="10515600" cy="92123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Ne</a:t>
            </a:r>
            <a:r>
              <a:rPr lang="en-GB" dirty="0"/>
              <a:t>wer Estimated Abatement Cost Curve</a:t>
            </a:r>
            <a:endParaRPr lang="en-GB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A34902-FFBC-48B9-8E03-AC73373B6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982" y="1115197"/>
            <a:ext cx="8950036" cy="500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43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061" y="216007"/>
            <a:ext cx="10587182" cy="105653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</a:t>
            </a:r>
            <a:r>
              <a:rPr lang="en-US" dirty="0"/>
              <a:t>sts and Barriers Can Be Difficult to Assess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1570"/>
            <a:ext cx="1051560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Difficult to project future costs for new technology</a:t>
            </a:r>
          </a:p>
          <a:p>
            <a:pPr lvl="1"/>
            <a:r>
              <a:rPr lang="en-US" sz="2800" dirty="0"/>
              <a:t>Costs of renewables have been dropping fast</a:t>
            </a:r>
          </a:p>
          <a:p>
            <a:r>
              <a:rPr lang="en-US" sz="3200" dirty="0"/>
              <a:t>Investments in research and development and infrastructure (e.g., EV charging) can lower future costs</a:t>
            </a:r>
          </a:p>
          <a:p>
            <a:r>
              <a:rPr lang="en-US" sz="3200" dirty="0"/>
              <a:t>Barrier to expanding renewable energy: intermittency</a:t>
            </a:r>
          </a:p>
          <a:p>
            <a:pPr lvl="1"/>
            <a:r>
              <a:rPr lang="en-US" sz="2800" dirty="0"/>
              <a:t>Battery technology under development</a:t>
            </a:r>
          </a:p>
        </p:txBody>
      </p:sp>
    </p:spTree>
    <p:extLst>
      <p:ext uri="{BB962C8B-B14F-4D97-AF65-F5344CB8AC3E}">
        <p14:creationId xmlns:p14="http://schemas.microsoft.com/office/powerpoint/2010/main" val="14315856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426" y="216007"/>
            <a:ext cx="10587182" cy="105653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Ge</a:t>
            </a:r>
            <a:r>
              <a:rPr lang="en-US" dirty="0"/>
              <a:t>oengineering and Carbon Capture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9130"/>
            <a:ext cx="1051560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Technical pathways to reduce climate change without reducing emissions</a:t>
            </a:r>
          </a:p>
          <a:p>
            <a:r>
              <a:rPr lang="en-US" sz="3200" dirty="0"/>
              <a:t>Carbon capture: captures CO2 emissions and stores them or “utilizes” them (for energy, pressure, etc.)</a:t>
            </a:r>
          </a:p>
          <a:p>
            <a:pPr lvl="1"/>
            <a:r>
              <a:rPr lang="en-US" sz="2800" dirty="0"/>
              <a:t>Not yet proven at scale</a:t>
            </a:r>
          </a:p>
          <a:p>
            <a:r>
              <a:rPr lang="en-US" sz="3200" dirty="0"/>
              <a:t>Solar geoengineering: make the atmosphere reflect more light to regain earlier thermal balance</a:t>
            </a:r>
          </a:p>
          <a:p>
            <a:pPr lvl="1"/>
            <a:r>
              <a:rPr lang="en-US" sz="2800" dirty="0"/>
              <a:t>Totally theoretical</a:t>
            </a:r>
          </a:p>
          <a:p>
            <a:pPr lvl="1"/>
            <a:r>
              <a:rPr lang="en-US" sz="2800" dirty="0"/>
              <a:t>Potentially risky</a:t>
            </a:r>
          </a:p>
        </p:txBody>
      </p:sp>
    </p:spTree>
    <p:extLst>
      <p:ext uri="{BB962C8B-B14F-4D97-AF65-F5344CB8AC3E}">
        <p14:creationId xmlns:p14="http://schemas.microsoft.com/office/powerpoint/2010/main" val="17119176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 Policy</a:t>
            </a:r>
          </a:p>
        </p:txBody>
      </p:sp>
    </p:spTree>
    <p:extLst>
      <p:ext uri="{BB962C8B-B14F-4D97-AF65-F5344CB8AC3E}">
        <p14:creationId xmlns:p14="http://schemas.microsoft.com/office/powerpoint/2010/main" val="35619620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5B69D-BB8C-9842-806E-C276333FA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Pol</a:t>
            </a:r>
            <a:r>
              <a:rPr lang="en-US" dirty="0"/>
              <a:t>icies That Reduce Emissions Directly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840C6A-8C02-3A43-B2D2-E273EB2A1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68016DE-318D-D444-A1D2-E8F15E8DB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453" y="1570730"/>
            <a:ext cx="10685585" cy="4351338"/>
          </a:xfrm>
        </p:spPr>
        <p:txBody>
          <a:bodyPr/>
          <a:lstStyle/>
          <a:p>
            <a:r>
              <a:rPr lang="en-US" dirty="0"/>
              <a:t>Command and control regulation</a:t>
            </a:r>
          </a:p>
          <a:p>
            <a:pPr lvl="1"/>
            <a:r>
              <a:rPr lang="en-US" dirty="0"/>
              <a:t>Emissions standards or limits (e.g., Clean Water Act discharge limits)</a:t>
            </a:r>
          </a:p>
          <a:p>
            <a:pPr lvl="1"/>
            <a:r>
              <a:rPr lang="en-US" dirty="0"/>
              <a:t>Tech standards (e.g., require scrubbers on power plants)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Incentive-based policies</a:t>
            </a:r>
          </a:p>
          <a:p>
            <a:pPr lvl="1"/>
            <a:r>
              <a:rPr lang="en-US" dirty="0"/>
              <a:t>Putting a price on emissions – leveling the playing field!</a:t>
            </a:r>
          </a:p>
          <a:p>
            <a:pPr lvl="2"/>
            <a:r>
              <a:rPr lang="en-US" dirty="0"/>
              <a:t>Tax or cap &amp; trade</a:t>
            </a:r>
          </a:p>
          <a:p>
            <a:pPr lvl="2"/>
            <a:r>
              <a:rPr lang="en-US" dirty="0"/>
              <a:t>Subsidizing green energy (</a:t>
            </a:r>
            <a:r>
              <a:rPr lang="en-US" i="1" dirty="0"/>
              <a:t>e.g</a:t>
            </a:r>
            <a:r>
              <a:rPr lang="en-US" dirty="0"/>
              <a:t>., feed-in tariffs)</a:t>
            </a:r>
          </a:p>
        </p:txBody>
      </p:sp>
    </p:spTree>
    <p:extLst>
      <p:ext uri="{BB962C8B-B14F-4D97-AF65-F5344CB8AC3E}">
        <p14:creationId xmlns:p14="http://schemas.microsoft.com/office/powerpoint/2010/main" val="11300267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6046C-D812-E346-9725-D08D61AB9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372" y="0"/>
            <a:ext cx="10515600" cy="190972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mmand and Control</a:t>
            </a:r>
            <a:br>
              <a:rPr lang="en-US" dirty="0"/>
            </a:br>
            <a:r>
              <a:rPr lang="en-US" dirty="0"/>
              <a:t>vs. Incentive-Based Regulation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45031-B370-EE4C-9B6F-E891C8185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723390"/>
          </a:xfrm>
        </p:spPr>
        <p:txBody>
          <a:bodyPr/>
          <a:lstStyle/>
          <a:p>
            <a:r>
              <a:rPr lang="en-US" dirty="0"/>
              <a:t>Efficiency</a:t>
            </a:r>
          </a:p>
          <a:p>
            <a:pPr lvl="1"/>
            <a:r>
              <a:rPr lang="en-US" dirty="0"/>
              <a:t>Both can achieve the same amount of emissions reduction.</a:t>
            </a:r>
          </a:p>
          <a:p>
            <a:pPr lvl="1"/>
            <a:r>
              <a:rPr lang="en-US" dirty="0"/>
              <a:t>Incentive-based policies can achieve emissions reduction at much lower cost.</a:t>
            </a:r>
          </a:p>
          <a:p>
            <a:r>
              <a:rPr lang="en-US" dirty="0"/>
              <a:t>Equity</a:t>
            </a:r>
          </a:p>
          <a:p>
            <a:pPr lvl="1"/>
            <a:r>
              <a:rPr lang="en-US" dirty="0"/>
              <a:t>Both have may regressive impacts (low-income families bear costs that are a larger percent of their incomes vs hi-income families)</a:t>
            </a:r>
          </a:p>
          <a:p>
            <a:pPr lvl="2"/>
            <a:r>
              <a:rPr lang="en-US" dirty="0"/>
              <a:t>However, new evidence increasingly questions this.</a:t>
            </a:r>
          </a:p>
          <a:p>
            <a:pPr lvl="1"/>
            <a:r>
              <a:rPr lang="en-US" dirty="0"/>
              <a:t>Cap and trade and carbon tax can generate revenues that can be used to offset the </a:t>
            </a:r>
            <a:r>
              <a:rPr lang="en-US" dirty="0" err="1"/>
              <a:t>regressivity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E.g.: “carbon dividend”</a:t>
            </a:r>
          </a:p>
          <a:p>
            <a:pPr lvl="1"/>
            <a:r>
              <a:rPr lang="en-US" dirty="0"/>
              <a:t>Command and control regulations do not.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830037-4D18-F74D-A84D-DC8A33E24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44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Submit questions in the chat. I will try to address questions as they come up.</a:t>
            </a:r>
          </a:p>
          <a:p>
            <a:r>
              <a:rPr lang="en-US" dirty="0"/>
              <a:t>We will do a verbal Q&amp;A once the material has been presented.</a:t>
            </a:r>
          </a:p>
          <a:p>
            <a:r>
              <a:rPr lang="en-US" dirty="0"/>
              <a:t>Slides will be available from the NEED website tonight: </a:t>
            </a:r>
            <a:r>
              <a:rPr lang="en-US" dirty="0">
                <a:hlinkClick r:id="rId2"/>
              </a:rPr>
              <a:t>https://needecon.org/delivered_presentations.php</a:t>
            </a:r>
            <a:r>
              <a:rPr lang="en-US" dirty="0"/>
              <a:t> 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18393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C32B2-314D-FE45-AEA5-3E82EFB87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47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a Carbon Tax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729F3-1B27-9343-BDFE-8E54B78EA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1169377"/>
            <a:ext cx="11144250" cy="4958861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Choose activities to be covered (e.g., electricity sector, all emitters, etc.).</a:t>
            </a:r>
          </a:p>
          <a:p>
            <a:pPr>
              <a:spcAft>
                <a:spcPts val="1000"/>
              </a:spcAft>
            </a:pPr>
            <a:r>
              <a:rPr lang="en-US" dirty="0"/>
              <a:t>Set tax level.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Optimally, it represents the social cost of polluting.</a:t>
            </a:r>
          </a:p>
          <a:p>
            <a:pPr>
              <a:spcAft>
                <a:spcPts val="1000"/>
              </a:spcAft>
            </a:pPr>
            <a:r>
              <a:rPr lang="en-US" dirty="0"/>
              <a:t>Polluters must pay a tax for every unit emitted.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Polluters with </a:t>
            </a:r>
            <a:r>
              <a:rPr lang="en-US" b="1" dirty="0"/>
              <a:t>low</a:t>
            </a:r>
            <a:r>
              <a:rPr lang="en-US" dirty="0"/>
              <a:t> abatement costs will </a:t>
            </a:r>
            <a:r>
              <a:rPr lang="en-US" b="1" dirty="0"/>
              <a:t>abate</a:t>
            </a:r>
            <a:r>
              <a:rPr lang="en-US" dirty="0"/>
              <a:t> to avoid the tax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Polluters with </a:t>
            </a:r>
            <a:r>
              <a:rPr lang="en-US" b="1" dirty="0"/>
              <a:t>high</a:t>
            </a:r>
            <a:r>
              <a:rPr lang="en-US" dirty="0"/>
              <a:t> abatement costs will pollute and </a:t>
            </a:r>
            <a:r>
              <a:rPr lang="en-US" b="1" dirty="0"/>
              <a:t>pay the tax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E46E0-C982-B743-9EED-93496E77F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3103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C32B2-314D-FE45-AEA5-3E82EFB87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2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Cap and Trade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729F3-1B27-9343-BDFE-8E54B78EA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163" y="1169377"/>
            <a:ext cx="11259393" cy="4958861"/>
          </a:xfrm>
        </p:spPr>
        <p:txBody>
          <a:bodyPr>
            <a:normAutofit/>
          </a:bodyPr>
          <a:lstStyle/>
          <a:p>
            <a:r>
              <a:rPr lang="en-US" dirty="0"/>
              <a:t>Choose activities to be covered (e.g., electricity sector, all emitters, etc.).</a:t>
            </a:r>
          </a:p>
          <a:p>
            <a:r>
              <a:rPr lang="en-US" dirty="0"/>
              <a:t>Set maximum emissions level (“cap”).</a:t>
            </a:r>
          </a:p>
          <a:p>
            <a:r>
              <a:rPr lang="en-US" dirty="0"/>
              <a:t>That many pollution permits are issued.</a:t>
            </a:r>
          </a:p>
          <a:p>
            <a:pPr lvl="1"/>
            <a:r>
              <a:rPr lang="en-US" dirty="0"/>
              <a:t>Can be auctioned off or given to polluters</a:t>
            </a:r>
          </a:p>
          <a:p>
            <a:r>
              <a:rPr lang="en-US" dirty="0"/>
              <a:t>Every polluter in a covered sector must have a permit for every unit of pollution.</a:t>
            </a:r>
          </a:p>
          <a:p>
            <a:r>
              <a:rPr lang="en-US" dirty="0"/>
              <a:t>Polluters buy and sell (“trade”) permits on a market as they wish.</a:t>
            </a:r>
          </a:p>
          <a:p>
            <a:pPr lvl="1"/>
            <a:r>
              <a:rPr lang="en-US" dirty="0"/>
              <a:t>Polluters with </a:t>
            </a:r>
            <a:r>
              <a:rPr lang="en-US" b="1" dirty="0"/>
              <a:t>low </a:t>
            </a:r>
            <a:r>
              <a:rPr lang="en-US" dirty="0"/>
              <a:t>abatement costs will make / save money by </a:t>
            </a:r>
            <a:r>
              <a:rPr lang="en-US" b="1" dirty="0"/>
              <a:t>abating </a:t>
            </a:r>
            <a:r>
              <a:rPr lang="en-US" dirty="0"/>
              <a:t>and selling / not buying permits</a:t>
            </a:r>
          </a:p>
          <a:p>
            <a:pPr lvl="1"/>
            <a:r>
              <a:rPr lang="en-US" dirty="0"/>
              <a:t>Polluters with </a:t>
            </a:r>
            <a:r>
              <a:rPr lang="en-US" b="1" dirty="0"/>
              <a:t>high </a:t>
            </a:r>
            <a:r>
              <a:rPr lang="en-US" dirty="0"/>
              <a:t>abatement costs will buy permits and </a:t>
            </a:r>
            <a:r>
              <a:rPr lang="en-US" b="1" dirty="0"/>
              <a:t>pollute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E46E0-C982-B743-9EED-93496E77F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8902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13194-55B4-334C-971E-64960461A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4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Exa</a:t>
            </a:r>
            <a:r>
              <a:rPr lang="en-US" dirty="0"/>
              <a:t>mples of Other Policies that Reduce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F305E-3692-584D-B3A2-CF6F571F6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6822"/>
            <a:ext cx="10515600" cy="4785246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Research and development subsidies</a:t>
            </a:r>
          </a:p>
          <a:p>
            <a:pPr>
              <a:spcAft>
                <a:spcPts val="1000"/>
              </a:spcAft>
            </a:pPr>
            <a:r>
              <a:rPr lang="en-US" dirty="0"/>
              <a:t>Renewable energy mandates (e.g., renewable portfolio standards)</a:t>
            </a:r>
          </a:p>
          <a:p>
            <a:pPr>
              <a:spcAft>
                <a:spcPts val="1000"/>
              </a:spcAft>
            </a:pPr>
            <a:r>
              <a:rPr lang="en-US" dirty="0"/>
              <a:t>Energy efficiency mandates and subsidies (e.g. CAFE fuel economy standards)</a:t>
            </a:r>
          </a:p>
          <a:p>
            <a:pPr>
              <a:spcAft>
                <a:spcPts val="1000"/>
              </a:spcAft>
            </a:pPr>
            <a:r>
              <a:rPr lang="en-US" dirty="0"/>
              <a:t>Grid / infrastructure improvements</a:t>
            </a:r>
          </a:p>
          <a:p>
            <a:pPr>
              <a:spcAft>
                <a:spcPts val="1000"/>
              </a:spcAft>
            </a:pPr>
            <a:r>
              <a:rPr lang="en-US" dirty="0"/>
              <a:t>Public transportation</a:t>
            </a:r>
          </a:p>
          <a:p>
            <a:r>
              <a:rPr lang="en-US" dirty="0"/>
              <a:t>Land use / zoning policies</a:t>
            </a:r>
          </a:p>
        </p:txBody>
      </p:sp>
    </p:spTree>
    <p:extLst>
      <p:ext uri="{BB962C8B-B14F-4D97-AF65-F5344CB8AC3E}">
        <p14:creationId xmlns:p14="http://schemas.microsoft.com/office/powerpoint/2010/main" val="11116754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 Policy in Action</a:t>
            </a:r>
          </a:p>
        </p:txBody>
      </p:sp>
    </p:spTree>
    <p:extLst>
      <p:ext uri="{BB962C8B-B14F-4D97-AF65-F5344CB8AC3E}">
        <p14:creationId xmlns:p14="http://schemas.microsoft.com/office/powerpoint/2010/main" val="5184947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0EB2383-D6A7-3942-8DBF-49DFFB182FF9}"/>
              </a:ext>
            </a:extLst>
          </p:cNvPr>
          <p:cNvSpPr txBox="1"/>
          <p:nvPr/>
        </p:nvSpPr>
        <p:spPr>
          <a:xfrm>
            <a:off x="3290888" y="6447651"/>
            <a:ext cx="42148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B414D"/>
                </a:solidFill>
              </a:rPr>
              <a:t>Source: World Bank Carbon - Pricing Dashboard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9B0F5-4827-43CB-A5BE-4C2C724DB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316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Inc</a:t>
            </a:r>
            <a:r>
              <a:rPr lang="en-GB" dirty="0"/>
              <a:t>entive-Based Climate Policies Right Now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4696DD-916A-49E8-8D0B-E177BF1DB4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22219"/>
            <a:ext cx="121920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2222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A2E6BBF-B3C8-4D38-A933-EA6A39C2C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313" y="1588509"/>
            <a:ext cx="4019861" cy="46027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AF2601-D29A-4380-B3E8-35B029F93891}"/>
              </a:ext>
            </a:extLst>
          </p:cNvPr>
          <p:cNvSpPr txBox="1">
            <a:spLocks/>
          </p:cNvSpPr>
          <p:nvPr/>
        </p:nvSpPr>
        <p:spPr>
          <a:xfrm>
            <a:off x="6422231" y="1985749"/>
            <a:ext cx="3543300" cy="3712964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wrap="square" lIns="182880" bIns="274320" rtlCol="0">
            <a:spAutoFit/>
          </a:bodyPr>
          <a:lstStyle/>
          <a:p>
            <a:r>
              <a:rPr lang="en-US" sz="11500" dirty="0">
                <a:solidFill>
                  <a:schemeClr val="bg1"/>
                </a:solidFill>
              </a:rPr>
              <a:t>0.7% </a:t>
            </a:r>
          </a:p>
          <a:p>
            <a:r>
              <a:rPr lang="en-US" sz="2800" dirty="0">
                <a:solidFill>
                  <a:schemeClr val="bg1"/>
                </a:solidFill>
              </a:rPr>
              <a:t>of global greenhouse gas emissions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2CFA8B-02A6-423D-8D34-E0CA11911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Cal</a:t>
            </a:r>
            <a:r>
              <a:rPr lang="en-GB" dirty="0"/>
              <a:t>ifornia’s Cap and Trade System Since 2013</a:t>
            </a:r>
          </a:p>
        </p:txBody>
      </p:sp>
    </p:spTree>
    <p:extLst>
      <p:ext uri="{BB962C8B-B14F-4D97-AF65-F5344CB8AC3E}">
        <p14:creationId xmlns:p14="http://schemas.microsoft.com/office/powerpoint/2010/main" val="20904260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73C68F-EDD4-1641-A3B0-AD1612CA1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313" y="1588509"/>
            <a:ext cx="4019861" cy="4602741"/>
          </a:xfrm>
          <a:prstGeom prst="rect">
            <a:avLst/>
          </a:prstGeom>
        </p:spPr>
      </p:pic>
      <p:sp>
        <p:nvSpPr>
          <p:cNvPr id="20" name="Title 19">
            <a:extLst>
              <a:ext uri="{FF2B5EF4-FFF2-40B4-BE49-F238E27FC236}">
                <a16:creationId xmlns:a16="http://schemas.microsoft.com/office/drawing/2014/main" id="{C29FB6AB-CED6-4966-95B7-18870AFF3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Cal</a:t>
            </a:r>
            <a:r>
              <a:rPr lang="en-GB" dirty="0"/>
              <a:t>ifornia’s AB32: Global Warming Solutions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004941A-59DA-4C46-9598-FBF632E0F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8174" y="1325563"/>
            <a:ext cx="5957576" cy="5094287"/>
          </a:xfrm>
        </p:spPr>
        <p:txBody>
          <a:bodyPr>
            <a:normAutofit/>
          </a:bodyPr>
          <a:lstStyle/>
          <a:p>
            <a:r>
              <a:rPr lang="en-US" dirty="0"/>
              <a:t>Passed in 2006</a:t>
            </a:r>
          </a:p>
          <a:p>
            <a:r>
              <a:rPr lang="en-US" dirty="0"/>
              <a:t>California’s goals:</a:t>
            </a:r>
          </a:p>
          <a:p>
            <a:pPr lvl="1"/>
            <a:r>
              <a:rPr lang="en-US" dirty="0"/>
              <a:t>Reduce emissions to 1990 levels by 2020</a:t>
            </a:r>
          </a:p>
          <a:p>
            <a:pPr lvl="1"/>
            <a:r>
              <a:rPr lang="en-US" dirty="0"/>
              <a:t>An 80% reduction in emissions from 1990 levels by 2030</a:t>
            </a:r>
          </a:p>
          <a:p>
            <a:r>
              <a:rPr lang="en-US" dirty="0"/>
              <a:t>California’s Tools:</a:t>
            </a:r>
          </a:p>
          <a:p>
            <a:pPr lvl="1"/>
            <a:r>
              <a:rPr lang="en-US" dirty="0"/>
              <a:t>Cap and Trade</a:t>
            </a:r>
          </a:p>
          <a:p>
            <a:pPr lvl="1"/>
            <a:r>
              <a:rPr lang="en-US" dirty="0"/>
              <a:t>Renewable Portfolio Standard</a:t>
            </a:r>
          </a:p>
          <a:p>
            <a:pPr lvl="1"/>
            <a:r>
              <a:rPr lang="en-US" dirty="0"/>
              <a:t>Clean Cars Program</a:t>
            </a:r>
          </a:p>
          <a:p>
            <a:pPr lvl="1"/>
            <a:r>
              <a:rPr lang="en-US" dirty="0"/>
              <a:t>Low Carbon Fuel Standard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600436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9CF13-B8D5-4164-B051-E1F7334FA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064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Em</a:t>
            </a:r>
            <a:r>
              <a:rPr lang="en-GB" dirty="0"/>
              <a:t>issions Cap Designed to Tighten over Time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86232-8C6E-467F-91D4-2608D7482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C2744-0E67-4E58-AE3D-9D80E50B4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57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B6DB02-87AA-455C-85DC-2F07A0E4E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57" y="1312820"/>
            <a:ext cx="11263086" cy="469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20647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77CB45-9E0D-4486-B80A-C1E3AC1396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4184" y="1348671"/>
            <a:ext cx="8003632" cy="53625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B4A93C-331F-46E9-9DC7-94FB2BF18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930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Cha</a:t>
            </a:r>
            <a:r>
              <a:rPr lang="en-GB" dirty="0"/>
              <a:t>nges in California Gross State Product and </a:t>
            </a:r>
            <a:br>
              <a:rPr lang="en-GB" dirty="0"/>
            </a:br>
            <a:r>
              <a:rPr lang="en-GB" dirty="0"/>
              <a:t>GHG Emissions since 2000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0625046-250D-9D42-9326-708D1424DDE7}"/>
              </a:ext>
            </a:extLst>
          </p:cNvPr>
          <p:cNvCxnSpPr>
            <a:cxnSpLocks/>
          </p:cNvCxnSpPr>
          <p:nvPr/>
        </p:nvCxnSpPr>
        <p:spPr>
          <a:xfrm flipV="1">
            <a:off x="6087748" y="1651619"/>
            <a:ext cx="0" cy="4388963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D2C389B-A3DC-5F47-A23F-6846620B9C20}"/>
              </a:ext>
            </a:extLst>
          </p:cNvPr>
          <p:cNvSpPr txBox="1"/>
          <p:nvPr/>
        </p:nvSpPr>
        <p:spPr>
          <a:xfrm>
            <a:off x="5381302" y="1347973"/>
            <a:ext cx="156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Cap &amp; Trade -&gt;</a:t>
            </a:r>
          </a:p>
        </p:txBody>
      </p:sp>
    </p:spTree>
    <p:extLst>
      <p:ext uri="{BB962C8B-B14F-4D97-AF65-F5344CB8AC3E}">
        <p14:creationId xmlns:p14="http://schemas.microsoft.com/office/powerpoint/2010/main" val="207703373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3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Su</a:t>
            </a:r>
            <a:r>
              <a:rPr lang="en-US" dirty="0"/>
              <a:t>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70730"/>
            <a:ext cx="10722429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Climate change is real, is caused by human actions, and has impacts we’re already feeling.</a:t>
            </a:r>
          </a:p>
          <a:p>
            <a:pPr>
              <a:spcAft>
                <a:spcPts val="1000"/>
              </a:spcAft>
            </a:pPr>
            <a:r>
              <a:rPr lang="en-US" dirty="0"/>
              <a:t>This problem won’t solve itself; we need policy intervention, and fast.</a:t>
            </a:r>
          </a:p>
          <a:p>
            <a:pPr>
              <a:spcAft>
                <a:spcPts val="1000"/>
              </a:spcAft>
            </a:pPr>
            <a:r>
              <a:rPr lang="en-US" dirty="0"/>
              <a:t>Smart policy can reduce greenhouse gas emissions by the right amount and at the lowest possible cost.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For example, cap and trade and emissions taxes!</a:t>
            </a:r>
          </a:p>
          <a:p>
            <a:pPr>
              <a:spcAft>
                <a:spcPts val="1000"/>
              </a:spcAft>
            </a:pPr>
            <a:r>
              <a:rPr lang="en-US" dirty="0"/>
              <a:t>We also need policies to help with adaptation and support those bearing the greatest damages.</a:t>
            </a:r>
          </a:p>
        </p:txBody>
      </p:sp>
    </p:spTree>
    <p:extLst>
      <p:ext uri="{BB962C8B-B14F-4D97-AF65-F5344CB8AC3E}">
        <p14:creationId xmlns:p14="http://schemas.microsoft.com/office/powerpoint/2010/main" val="804777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20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/>
              <a:t>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6272" y="1325563"/>
            <a:ext cx="6939455" cy="4351338"/>
          </a:xfrm>
        </p:spPr>
        <p:txBody>
          <a:bodyPr/>
          <a:lstStyle/>
          <a:p>
            <a:r>
              <a:rPr lang="en-US" dirty="0"/>
              <a:t>Economic Building Blocks</a:t>
            </a:r>
          </a:p>
          <a:p>
            <a:r>
              <a:rPr lang="en-US" dirty="0"/>
              <a:t>Climate Change</a:t>
            </a:r>
          </a:p>
          <a:p>
            <a:r>
              <a:rPr lang="en-US" dirty="0"/>
              <a:t>Impacts of Climate Change</a:t>
            </a:r>
          </a:p>
          <a:p>
            <a:r>
              <a:rPr lang="en-US" dirty="0"/>
              <a:t>Reducing Emissions</a:t>
            </a:r>
          </a:p>
          <a:p>
            <a:r>
              <a:rPr lang="en-US" dirty="0"/>
              <a:t>Climate Change Policy</a:t>
            </a:r>
          </a:p>
          <a:p>
            <a:r>
              <a:rPr lang="en-US" dirty="0"/>
              <a:t>Policy in Action</a:t>
            </a:r>
          </a:p>
        </p:txBody>
      </p:sp>
    </p:spTree>
    <p:extLst>
      <p:ext uri="{BB962C8B-B14F-4D97-AF65-F5344CB8AC3E}">
        <p14:creationId xmlns:p14="http://schemas.microsoft.com/office/powerpoint/2010/main" val="297603950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5EEA5-B4E6-12B1-BDCB-6366EE0E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90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xt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Week: AI Is Getting “Smarter”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7BB1B6-69DC-0E62-0667-4F1FC548E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60</a:t>
            </a:fld>
            <a:endParaRPr lang="en-GB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EE77F23-F411-4EEE-8A21-4FD2DE79BF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7668" y="1433676"/>
            <a:ext cx="7441569" cy="48463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C06B187-EA4B-2B77-91F6-92D7641A5A61}"/>
              </a:ext>
            </a:extLst>
          </p:cNvPr>
          <p:cNvSpPr txBox="1"/>
          <p:nvPr/>
        </p:nvSpPr>
        <p:spPr>
          <a:xfrm>
            <a:off x="3202782" y="6453092"/>
            <a:ext cx="9213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Eloundo</a:t>
            </a:r>
            <a:r>
              <a:rPr lang="en-US" dirty="0"/>
              <a:t>, Manning, Mishkin, Rock (2023) </a:t>
            </a:r>
            <a:r>
              <a:rPr lang="en-US" dirty="0">
                <a:hlinkClick r:id="rId3"/>
              </a:rPr>
              <a:t>https://ar5iv.labs.arxiv.org/html/2303.10130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09473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www.NEEDEcon.org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Sarah Jacobson, Ph.D.</a:t>
            </a:r>
          </a:p>
          <a:p>
            <a:pPr marL="0" indent="0" algn="ctr">
              <a:buNone/>
            </a:pPr>
            <a:r>
              <a:rPr lang="en-US" dirty="0"/>
              <a:t>saj2@williams.edu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info@NEEDEcon.org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www.NEEDEcon.org/testimonials.php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</a:t>
            </a:r>
            <a:r>
              <a:rPr lang="en-US" dirty="0" err="1"/>
              <a:t>www.NEEDEcon.org</a:t>
            </a:r>
            <a:r>
              <a:rPr lang="en-US" dirty="0"/>
              <a:t>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2935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Building Blocks</a:t>
            </a:r>
          </a:p>
        </p:txBody>
      </p:sp>
    </p:spTree>
    <p:extLst>
      <p:ext uri="{BB962C8B-B14F-4D97-AF65-F5344CB8AC3E}">
        <p14:creationId xmlns:p14="http://schemas.microsoft.com/office/powerpoint/2010/main" val="1710200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40" y="24648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Can Economists Help </a:t>
            </a:r>
            <a:br>
              <a:rPr lang="en-US" dirty="0"/>
            </a:br>
            <a:r>
              <a:rPr lang="en-US" dirty="0"/>
              <a:t>Fight Climate Change?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By measuring climate change damages and estimating the costs of fighting climate change.</a:t>
            </a:r>
          </a:p>
          <a:p>
            <a:pPr>
              <a:spcAft>
                <a:spcPts val="1000"/>
              </a:spcAft>
            </a:pPr>
            <a:r>
              <a:rPr lang="en-US" dirty="0"/>
              <a:t>By assessing behavioral reactions to climate change.</a:t>
            </a:r>
          </a:p>
          <a:p>
            <a:r>
              <a:rPr lang="en-US" dirty="0"/>
              <a:t>By designing smart policies that minimize costs to society.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96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827" y="231247"/>
            <a:ext cx="10515600" cy="168899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Eco</a:t>
            </a:r>
            <a:r>
              <a:rPr lang="en-US" dirty="0"/>
              <a:t>n 101: When Everything Is Simple, </a:t>
            </a:r>
            <a:br>
              <a:rPr lang="en-US" dirty="0"/>
            </a:br>
            <a:r>
              <a:rPr lang="en-US" dirty="0"/>
              <a:t>No Regulation Is Needed for Efficiency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657" y="1570730"/>
            <a:ext cx="10856686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Simple transactions: buyer and seller feel all costs and benefits of sales</a:t>
            </a:r>
          </a:p>
          <a:p>
            <a:pPr>
              <a:spcAft>
                <a:spcPts val="1000"/>
              </a:spcAft>
            </a:pPr>
            <a:r>
              <a:rPr lang="en-US" dirty="0"/>
              <a:t>They choose based on the costs &amp; benefits they feel </a:t>
            </a:r>
          </a:p>
          <a:p>
            <a:pPr>
              <a:spcAft>
                <a:spcPts val="1000"/>
              </a:spcAft>
            </a:pPr>
            <a:r>
              <a:rPr lang="en-US" dirty="0">
                <a:sym typeface="Wingdings" panose="05000000000000000000" pitchFamily="2" charset="2"/>
              </a:rPr>
              <a:t> E</a:t>
            </a:r>
            <a:r>
              <a:rPr lang="en-US" dirty="0"/>
              <a:t>fficient number of transactions! (Maximizes social benefits)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19249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35249</TotalTime>
  <Words>2727</Words>
  <Application>Microsoft Office PowerPoint</Application>
  <PresentationFormat>Widescreen</PresentationFormat>
  <Paragraphs>370</Paragraphs>
  <Slides>61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6" baseType="lpstr">
      <vt:lpstr>Arial</vt:lpstr>
      <vt:lpstr>Calibri</vt:lpstr>
      <vt:lpstr>Courier New</vt:lpstr>
      <vt:lpstr>Times New Roman</vt:lpstr>
      <vt:lpstr>Custom Design</vt:lpstr>
      <vt:lpstr>PowerPoint Presentation</vt:lpstr>
      <vt:lpstr> Course Schedule</vt:lpstr>
      <vt:lpstr>Climate Change Economics Sarah Jacobson, Ph.D. Williams College</vt:lpstr>
      <vt:lpstr>Credits and Disclaimer</vt:lpstr>
      <vt:lpstr>Submitting Questions</vt:lpstr>
      <vt:lpstr>Outline</vt:lpstr>
      <vt:lpstr>Economic Building Blocks</vt:lpstr>
      <vt:lpstr> How Can Economists Help  Fight Climate Change?</vt:lpstr>
      <vt:lpstr>Econ 101: When Everything Is Simple,  No Regulation Is Needed for Efficiency</vt:lpstr>
      <vt:lpstr>When Our Decisions Affect Others,  We Need Regulation</vt:lpstr>
      <vt:lpstr> How Economists Decide How Much to Fight  Climate Change: Cost Benefit Analysis</vt:lpstr>
      <vt:lpstr>Cost-Benefit Analysis of  Fighting Climate Change</vt:lpstr>
      <vt:lpstr>Newer Estimates of Benefits of  Fighting Climate Change</vt:lpstr>
      <vt:lpstr>Climate Change</vt:lpstr>
      <vt:lpstr>  A  Climate Change Ladder</vt:lpstr>
      <vt:lpstr>The Atmospheric Greenhouse Effect</vt:lpstr>
      <vt:lpstr>Greenhouse Gas Emissions 1990-2019</vt:lpstr>
      <vt:lpstr> Atmospheric CO2 Concentrations Up To Now</vt:lpstr>
      <vt:lpstr>Emissions Trajectories into the Future</vt:lpstr>
      <vt:lpstr>Newer Estimates</vt:lpstr>
      <vt:lpstr>Global Temperatures are Already Changing</vt:lpstr>
      <vt:lpstr>And So Are Local Temperatures</vt:lpstr>
      <vt:lpstr>Impacts of Climate Change</vt:lpstr>
      <vt:lpstr>What Do Greenhouse Gas Emissions  Do to the Planet?</vt:lpstr>
      <vt:lpstr>How Climate Change Affects Humans</vt:lpstr>
      <vt:lpstr>Social Cost of Carbon (SCC)</vt:lpstr>
      <vt:lpstr>How Damages Will Vary Globally: Mortality as an Example</vt:lpstr>
      <vt:lpstr>How Damages Will Vary in the US</vt:lpstr>
      <vt:lpstr> Adaptation Reduces Damages</vt:lpstr>
      <vt:lpstr>Individual-Level Adaptation</vt:lpstr>
      <vt:lpstr> Public Adaptation</vt:lpstr>
      <vt:lpstr>Reducing Emissions</vt:lpstr>
      <vt:lpstr>Global Net Emissions  Are What We Care About</vt:lpstr>
      <vt:lpstr> Sources of the Global Flow of Emissions</vt:lpstr>
      <vt:lpstr> Sources of the Global Stock of Emissions</vt:lpstr>
      <vt:lpstr> Sources of the Global Stock of Emissions</vt:lpstr>
      <vt:lpstr>How Does This Look Per Capita (Per Person)?</vt:lpstr>
      <vt:lpstr>Total US Greenhouse Gas Emissions  by Economic Sector through 2023</vt:lpstr>
      <vt:lpstr>US Electricity Sources for the Last 25 Years</vt:lpstr>
      <vt:lpstr>US Electricity Sources - Future Projections</vt:lpstr>
      <vt:lpstr>Which Emissions Should We Cut?</vt:lpstr>
      <vt:lpstr>Example Abatement Cost Curve          (Don’t trust these numbers, this is just to show the idea)</vt:lpstr>
      <vt:lpstr>Newer Estimated Abatement Cost Curve</vt:lpstr>
      <vt:lpstr>Newer Estimated Abatement Cost Curve</vt:lpstr>
      <vt:lpstr>Costs and Barriers Can Be Difficult to Assess</vt:lpstr>
      <vt:lpstr>Geoengineering and Carbon Capture</vt:lpstr>
      <vt:lpstr>Climate Change Policy</vt:lpstr>
      <vt:lpstr>Policies That Reduce Emissions Directly</vt:lpstr>
      <vt:lpstr> Command and Control vs. Incentive-Based Regulation </vt:lpstr>
      <vt:lpstr>How Does a Carbon Tax Work?</vt:lpstr>
      <vt:lpstr>How Does Cap and Trade Work?</vt:lpstr>
      <vt:lpstr>Examples of Other Policies that Reduce Emissions</vt:lpstr>
      <vt:lpstr>Climate Change Policy in Action</vt:lpstr>
      <vt:lpstr>Incentive-Based Climate Policies Right Now</vt:lpstr>
      <vt:lpstr>California’s Cap and Trade System Since 2013</vt:lpstr>
      <vt:lpstr>California’s AB32: Global Warming Solutions</vt:lpstr>
      <vt:lpstr>Emissions Cap Designed to Tighten over Time</vt:lpstr>
      <vt:lpstr>Changes in California Gross State Product and  GHG Emissions since 2000</vt:lpstr>
      <vt:lpstr> Summary</vt:lpstr>
      <vt:lpstr>Next Week: AI Is Getting “Smarter”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Sarah Jacobson</cp:lastModifiedBy>
  <cp:revision>837</cp:revision>
  <cp:lastPrinted>2024-09-19T20:35:19Z</cp:lastPrinted>
  <dcterms:created xsi:type="dcterms:W3CDTF">2017-05-03T22:30:38Z</dcterms:created>
  <dcterms:modified xsi:type="dcterms:W3CDTF">2025-09-27T21:18:26Z</dcterms:modified>
</cp:coreProperties>
</file>